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412" r:id="rId3"/>
    <p:sldId id="378" r:id="rId4"/>
    <p:sldId id="396" r:id="rId5"/>
    <p:sldId id="379" r:id="rId6"/>
    <p:sldId id="380" r:id="rId7"/>
    <p:sldId id="382" r:id="rId8"/>
    <p:sldId id="417" r:id="rId9"/>
    <p:sldId id="421" r:id="rId10"/>
    <p:sldId id="383" r:id="rId11"/>
    <p:sldId id="384" r:id="rId12"/>
    <p:sldId id="424" r:id="rId13"/>
    <p:sldId id="414" r:id="rId14"/>
    <p:sldId id="385" r:id="rId15"/>
    <p:sldId id="399" r:id="rId16"/>
    <p:sldId id="422" r:id="rId17"/>
    <p:sldId id="413" r:id="rId18"/>
    <p:sldId id="415" r:id="rId19"/>
    <p:sldId id="419" r:id="rId20"/>
    <p:sldId id="420" r:id="rId21"/>
    <p:sldId id="386" r:id="rId22"/>
    <p:sldId id="423" r:id="rId23"/>
    <p:sldId id="400" r:id="rId24"/>
    <p:sldId id="401" r:id="rId25"/>
    <p:sldId id="402" r:id="rId26"/>
    <p:sldId id="403" r:id="rId27"/>
    <p:sldId id="301"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1AA9A-F42C-4AFD-BA4B-2C480EA7C274}" v="2358" dt="2024-11-07T14:26:18.43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85" autoAdjust="0"/>
    <p:restoredTop sz="95026" autoAdjust="0"/>
  </p:normalViewPr>
  <p:slideViewPr>
    <p:cSldViewPr snapToGrid="0" showGuides="1">
      <p:cViewPr varScale="1">
        <p:scale>
          <a:sx n="41" d="100"/>
          <a:sy n="41" d="100"/>
        </p:scale>
        <p:origin x="461" y="72"/>
      </p:cViewPr>
      <p:guideLst>
        <p:guide orient="horz" pos="4320"/>
        <p:guide pos="7635"/>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247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8" name="Shape 18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pPr marL="0" marR="0" lvl="0" indent="0" algn="l"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altLang="zh-CN" dirty="0"/>
              <a:t>My name is Xuhai Chen. Today, I'll be presenting the paper </a:t>
            </a:r>
            <a:r>
              <a:rPr lang="en-US" altLang="zh-CN" sz="1200" b="0" dirty="0">
                <a:latin typeface="Arial"/>
                <a:ea typeface="Arial"/>
                <a:cs typeface="Arial"/>
                <a:sym typeface="Arial"/>
              </a:rPr>
              <a:t>GPU-Accelerated Rendering of Vector Strokes with Piecewise Quadratic Approximation</a:t>
            </a:r>
            <a:r>
              <a:rPr lang="en-US" altLang="zh-CN" dirty="0"/>
              <a:t>, which is a joint work between myself, </a:t>
            </a:r>
            <a:r>
              <a:rPr lang="en-US" altLang="zh-CN" dirty="0" err="1"/>
              <a:t>Guangze</a:t>
            </a:r>
            <a:r>
              <a:rPr lang="en-US" altLang="zh-CN" dirty="0"/>
              <a:t> Zhang, </a:t>
            </a:r>
            <a:r>
              <a:rPr lang="en-US" altLang="zh-CN" dirty="0" err="1"/>
              <a:t>Wanyi</a:t>
            </a:r>
            <a:r>
              <a:rPr lang="en-US" altLang="zh-CN" dirty="0"/>
              <a:t> Wang, Prof. Juan Cao and Prof. </a:t>
            </a:r>
            <a:r>
              <a:rPr lang="en-US" altLang="zh-CN" dirty="0" err="1"/>
              <a:t>Zhonggui</a:t>
            </a:r>
            <a:r>
              <a:rPr lang="en-US" altLang="zh-CN" dirty="0"/>
              <a:t> Chen from Xiamen University</a:t>
            </a:r>
            <a:r>
              <a:rPr lang="en-US" altLang="zh-CN" sz="1200" kern="1200" dirty="0">
                <a:solidFill>
                  <a:schemeClr val="tx1"/>
                </a:solidFill>
                <a:latin typeface="+mn-lt"/>
                <a:ea typeface="+mn-ea"/>
                <a:cs typeface="+mn-cs"/>
              </a:rPr>
              <a:t>.</a:t>
            </a:r>
          </a:p>
          <a:p>
            <a:pPr algn="l" defTabSz="914400">
              <a:lnSpc>
                <a:spcPct val="100000"/>
              </a:lnSpc>
              <a:defRPr sz="1200">
                <a:latin typeface="Calibri"/>
                <a:ea typeface="Calibri"/>
                <a:cs typeface="Calibri"/>
                <a:sym typeface="Calibri"/>
              </a:defRPr>
            </a:pPr>
            <a:endParaRPr dirty="0">
              <a:latin typeface="Helvetica"/>
              <a:ea typeface="Helvetica"/>
              <a:cs typeface="Helvetica"/>
              <a:sym typeface="Helvetic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2531C-B0A5-6A08-0FBF-80CCBFEC6C23}"/>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FE602750-1316-8D8E-B2C5-329D7A362508}"/>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7D6A4F8B-4E45-6FAB-1D4A-346288E491F4}"/>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Our method focuses on stroke regions of quadratic curves and is applicable for piecewise quadratic curves rendering.</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We fit offset curves with quadratic curves to enable the use of the implicit equation-based rendering for quadratic curves. </a:t>
            </a:r>
          </a:p>
          <a:p>
            <a:pPr defTabSz="914400">
              <a:lnSpc>
                <a:spcPct val="100000"/>
              </a:lnSpc>
              <a:defRPr sz="1200">
                <a:latin typeface="Calibri"/>
                <a:ea typeface="Calibri"/>
                <a:cs typeface="Calibri"/>
                <a:sym typeface="Calibri"/>
              </a:defRPr>
            </a:pPr>
            <a:endParaRPr lang="en-US" altLang="zh-CN" dirty="0">
              <a:latin typeface="Helvetica"/>
              <a:ea typeface="Helvetica"/>
              <a:cs typeface="Helvetica"/>
              <a:sym typeface="Helvetica"/>
            </a:endParaRPr>
          </a:p>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The approximated region looks like this. The red curve is the path being rendered, and its offset curves are approximated by quadratic curves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whose control points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are formed by</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translating the original control points along the normal direction.</a:t>
            </a:r>
          </a:p>
          <a:p>
            <a:pPr defTabSz="914400">
              <a:lnSpc>
                <a:spcPct val="100000"/>
              </a:lnSpc>
              <a:defRPr sz="1200">
                <a:latin typeface="Calibri"/>
                <a:ea typeface="Calibri"/>
                <a:cs typeface="Calibri"/>
                <a:sym typeface="Calibri"/>
              </a:defRPr>
            </a:pPr>
            <a:endParaRPr lang="en-US" altLang="zh-CN" dirty="0">
              <a:latin typeface="Helvetica"/>
              <a:ea typeface="Helvetica"/>
              <a:cs typeface="Helvetica"/>
              <a:sym typeface="Helvetica"/>
            </a:endParaRPr>
          </a:p>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We use three triangles, which are generated by the geometry shader, to cover the stroke region and we discard the pixels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outside the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region in the fragment shader to obtain the stroke region shape.</a:t>
            </a:r>
            <a:endParaRPr dirty="0">
              <a:latin typeface="Helvetica"/>
              <a:ea typeface="Helvetica"/>
              <a:cs typeface="Helvetica"/>
              <a:sym typeface="Helvetica"/>
            </a:endParaRPr>
          </a:p>
        </p:txBody>
      </p:sp>
    </p:spTree>
    <p:extLst>
      <p:ext uri="{BB962C8B-B14F-4D97-AF65-F5344CB8AC3E}">
        <p14:creationId xmlns:p14="http://schemas.microsoft.com/office/powerpoint/2010/main" val="2965536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ECC09-8AA8-A39C-4D2A-F85D1096C86D}"/>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571FFEA6-9BF6-712A-2D9B-0F7E2487255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553099C6-47FE-5178-9620-2CFF9C4F6D0F}"/>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There is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 well established</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error</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analysis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which says the relative error of this approximation is only dependent on the turning angle. And this is a monotonically increasing function, which says the flatter the curve is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 more accurate the approximation is.  So we subdivide the original curve into </a:t>
            </a:r>
            <a:r>
              <a:rPr lang="en-US" altLang="zh-CN" dirty="0" err="1">
                <a:latin typeface="Helvetica"/>
                <a:ea typeface="Helvetica"/>
                <a:cs typeface="Helvetica"/>
                <a:sym typeface="Helvetica"/>
              </a:rPr>
              <a:t>subcurves</a:t>
            </a:r>
            <a:r>
              <a:rPr lang="en-US" altLang="zh-CN" dirty="0">
                <a:latin typeface="Helvetica"/>
                <a:ea typeface="Helvetica"/>
                <a:cs typeface="Helvetica"/>
                <a:sym typeface="Helvetica"/>
              </a:rPr>
              <a:t> with bounded turning angle to guarantee the absolute error to be less than 0.03 pixels.</a:t>
            </a:r>
            <a:endParaRPr dirty="0">
              <a:latin typeface="Helvetica"/>
              <a:ea typeface="Helvetica"/>
              <a:cs typeface="Helvetica"/>
              <a:sym typeface="Helvetica"/>
            </a:endParaRPr>
          </a:p>
        </p:txBody>
      </p:sp>
    </p:spTree>
    <p:extLst>
      <p:ext uri="{BB962C8B-B14F-4D97-AF65-F5344CB8AC3E}">
        <p14:creationId xmlns:p14="http://schemas.microsoft.com/office/powerpoint/2010/main" val="2933548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5C804-46B3-C4F0-906D-8CCFD4B195CF}"/>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A1DD8249-63F0-3CBF-D55B-CA7FD9D6EB8A}"/>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F19E9880-AB3C-4131-A6A2-F0E1A8823FB0}"/>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There is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 well established</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error</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analysis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which says the relative error of this approximation is only dependent on the turning angle. And this is a monotonically increasing function, which says the flatter the curve is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 more accurate the approximation is.  So we subdivide the original curve into </a:t>
            </a:r>
            <a:r>
              <a:rPr lang="en-US" altLang="zh-CN" dirty="0" err="1">
                <a:latin typeface="Helvetica"/>
                <a:ea typeface="Helvetica"/>
                <a:cs typeface="Helvetica"/>
                <a:sym typeface="Helvetica"/>
              </a:rPr>
              <a:t>subcurves</a:t>
            </a:r>
            <a:r>
              <a:rPr lang="en-US" altLang="zh-CN" dirty="0">
                <a:latin typeface="Helvetica"/>
                <a:ea typeface="Helvetica"/>
                <a:cs typeface="Helvetica"/>
                <a:sym typeface="Helvetica"/>
              </a:rPr>
              <a:t> with bounded turning angle to guarantee the absolute error to be less than 0.03 pixels.</a:t>
            </a:r>
            <a:endParaRPr dirty="0">
              <a:latin typeface="Helvetica"/>
              <a:ea typeface="Helvetica"/>
              <a:cs typeface="Helvetica"/>
              <a:sym typeface="Helvetica"/>
            </a:endParaRPr>
          </a:p>
        </p:txBody>
      </p:sp>
    </p:spTree>
    <p:extLst>
      <p:ext uri="{BB962C8B-B14F-4D97-AF65-F5344CB8AC3E}">
        <p14:creationId xmlns:p14="http://schemas.microsoft.com/office/powerpoint/2010/main" val="3073803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5167E-29AC-4909-233F-F4B85121CF7E}"/>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49EF2167-67FC-C159-CB4E-7A35B0226547}"/>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E55F59EA-C8C7-5036-E182-EAACB7FE54F1}"/>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There are some details on determining where to subdivide. The main idea is to</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build</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 equation system</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by requiring G1 continuity at joints between 2 </a:t>
            </a:r>
            <a:r>
              <a:rPr lang="en-US" altLang="zh-CN" dirty="0" err="1">
                <a:latin typeface="Helvetica"/>
                <a:ea typeface="Helvetica"/>
                <a:cs typeface="Helvetica"/>
                <a:sym typeface="Helvetica"/>
              </a:rPr>
              <a:t>subcurves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and to impose the turning angle restriction</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and solve the equation system in parallel, in the tessellation shader. </a:t>
            </a:r>
            <a:endParaRPr dirty="0">
              <a:latin typeface="Helvetica"/>
              <a:ea typeface="Helvetica"/>
              <a:cs typeface="Helvetica"/>
              <a:sym typeface="Helvetica"/>
            </a:endParaRPr>
          </a:p>
        </p:txBody>
      </p:sp>
    </p:spTree>
    <p:extLst>
      <p:ext uri="{BB962C8B-B14F-4D97-AF65-F5344CB8AC3E}">
        <p14:creationId xmlns:p14="http://schemas.microsoft.com/office/powerpoint/2010/main" val="4203671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8B7F7-0D3E-A104-E707-316610785FE1}"/>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0F276334-5696-FB14-564A-0447C963C1E7}"/>
              </a:ext>
            </a:extLst>
          </p:cNvPr>
          <p:cNvSpPr>
            <a:spLocks noGrp="1" noRot="1" noChangeAspect="1"/>
          </p:cNvSpPr>
          <p:nvPr>
            <p:ph type="sldImg"/>
          </p:nvPr>
        </p:nvSpPr>
        <p:spPr>
          <a:xfrm>
            <a:off x="381000" y="685800"/>
            <a:ext cx="6096000" cy="3429000"/>
          </a:xfrm>
          <a:prstGeom prst="rect">
            <a:avLst/>
          </a:prstGeom>
        </p:spPr>
        <p:txBody>
          <a:bodyPr/>
          <a:lstStyle/>
          <a:p>
            <a:endParaRPr/>
          </a:p>
        </p:txBody>
      </p:sp>
      <mc:AlternateContent xmlns:mc="http://schemas.openxmlformats.org/markup-compatibility/2006" xmlns:a14="http://schemas.microsoft.com/office/drawing/2010/main">
        <mc:Choice Requires="a14">
          <p:sp>
            <p:nvSpPr>
              <p:cNvPr id="206" name="Shape 206">
                <a:extLst>
                  <a:ext uri="{FF2B5EF4-FFF2-40B4-BE49-F238E27FC236}">
                    <a16:creationId xmlns:a16="http://schemas.microsoft.com/office/drawing/2014/main" id="{D2321952-3FD5-4111-CC9B-C25FA8B0CB85}"/>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The next problem we solve is the efficient arc length parameterization for quadratic curves.  We apply the Newton iteration to solve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 equation. But we all know</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that Newton iteration requires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 good initial guess. What we do is to approximate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 arc-length function by a quadratic one and solve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 simplified equation to obtain the initial </a:t>
                </a:r>
                <a:r>
                  <a:rPr lang="en-US" altLang="zh-CN" dirty="0" err="1">
                    <a:latin typeface="Helvetica"/>
                    <a:ea typeface="Helvetica"/>
                    <a:cs typeface="Helvetica"/>
                    <a:sym typeface="Helvetica"/>
                  </a:rPr>
                  <a:t>geuss</a:t>
                </a:r>
                <a:r>
                  <a:rPr lang="en-US" altLang="zh-CN" dirty="0">
                    <a:latin typeface="Helvetica"/>
                    <a:ea typeface="Helvetica"/>
                    <a:cs typeface="Helvetica"/>
                    <a:sym typeface="Helvetica"/>
                  </a:rPr>
                  <a:t>.</a:t>
                </a:r>
              </a:p>
              <a:p>
                <a:pPr defTabSz="914400">
                  <a:lnSpc>
                    <a:spcPct val="100000"/>
                  </a:lnSpc>
                  <a:defRPr sz="1200">
                    <a:latin typeface="Calibri"/>
                    <a:ea typeface="Calibri"/>
                    <a:cs typeface="Calibri"/>
                    <a:sym typeface="Calibri"/>
                  </a:defRPr>
                </a:pPr>
                <a:endParaRPr lang="en-US" dirty="0">
                  <a:latin typeface="Helvetica"/>
                  <a:ea typeface="Helvetica"/>
                  <a:cs typeface="Helvetica"/>
                  <a:sym typeface="Helvetica"/>
                </a:endParaRPr>
              </a:p>
            </p:txBody>
          </p:sp>
        </mc:Choice>
        <mc:Fallback xmlns="">
          <p:sp>
            <p:nvSpPr>
              <p:cNvPr id="206" name="Shape 206">
                <a:extLst>
                  <a:ext uri="{FF2B5EF4-FFF2-40B4-BE49-F238E27FC236}">
                    <a16:creationId xmlns:a16="http://schemas.microsoft.com/office/drawing/2014/main" id="{D2321952-3FD5-4111-CC9B-C25FA8B0CB85}"/>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sz="1200" i="0">
                    <a:solidFill>
                      <a:srgbClr val="000000"/>
                    </a:solidFill>
                    <a:latin typeface="Cambria Math" panose="02040503050406030204" pitchFamily="18" charset="0"/>
                  </a:rPr>
                  <a:t>𝑠 ̃</a:t>
                </a:r>
                <a:r>
                  <a:rPr lang="en-US" altLang="zh-CN" sz="1200" b="0" i="0">
                    <a:solidFill>
                      <a:srgbClr val="000000"/>
                    </a:solidFill>
                    <a:latin typeface="Cambria Math" panose="02040503050406030204" pitchFamily="18" charset="0"/>
                  </a:rPr>
                  <a:t>(𝑡)=−1/2 𝑠^′′ (0.5)𝑡(1−𝑡)+𝑙𝑡</a:t>
                </a:r>
                <a:r>
                  <a:rPr lang="en-US" dirty="0">
                    <a:latin typeface="Helvetica"/>
                    <a:ea typeface="Helvetica"/>
                    <a:cs typeface="Helvetica"/>
                    <a:sym typeface="Helvetica"/>
                  </a:rPr>
                  <a:t>, </a:t>
                </a:r>
                <a:r>
                  <a:rPr lang="en-US" baseline="0" dirty="0">
                    <a:latin typeface="Helvetica"/>
                    <a:ea typeface="Helvetica"/>
                    <a:cs typeface="Helvetica"/>
                    <a:sym typeface="Helvetica"/>
                  </a:rPr>
                  <a:t>   where </a:t>
                </a:r>
                <a:r>
                  <a:rPr lang="en-US" altLang="zh-CN" sz="1200" b="0" i="0">
                    <a:solidFill>
                      <a:srgbClr val="000000"/>
                    </a:solidFill>
                    <a:latin typeface="Cambria Math" panose="02040503050406030204" pitchFamily="18" charset="0"/>
                  </a:rPr>
                  <a:t>𝑙=𝑠(1)</a:t>
                </a:r>
                <a:r>
                  <a:rPr lang="en-US" dirty="0">
                    <a:latin typeface="Helvetica"/>
                    <a:ea typeface="Helvetica"/>
                    <a:cs typeface="Helvetica"/>
                    <a:sym typeface="Helvetica"/>
                  </a:rPr>
                  <a:t> is the total length</a:t>
                </a:r>
                <a:endParaRPr dirty="0">
                  <a:latin typeface="Helvetica"/>
                  <a:ea typeface="Helvetica"/>
                  <a:cs typeface="Helvetica"/>
                  <a:sym typeface="Helvetica"/>
                </a:endParaRPr>
              </a:p>
            </p:txBody>
          </p:sp>
        </mc:Fallback>
      </mc:AlternateContent>
    </p:spTree>
    <p:extLst>
      <p:ext uri="{BB962C8B-B14F-4D97-AF65-F5344CB8AC3E}">
        <p14:creationId xmlns:p14="http://schemas.microsoft.com/office/powerpoint/2010/main" val="1875498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FCE4C-0454-9518-EEAF-CFAAE74B2375}"/>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CF5DCC55-3194-0D8B-6F50-CE12732E5BF3}"/>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C84A8161-1F42-B42E-EA10-7310D64CDD6B}"/>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We analyzed how accurate this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initial guess is. Theorem 1 says the accuracy is controlled by the turning angle phi.</a:t>
            </a:r>
            <a:endParaRPr dirty="0">
              <a:latin typeface="Helvetica"/>
              <a:ea typeface="Helvetica"/>
              <a:cs typeface="Helvetica"/>
              <a:sym typeface="Helvetica"/>
            </a:endParaRPr>
          </a:p>
        </p:txBody>
      </p:sp>
    </p:spTree>
    <p:extLst>
      <p:ext uri="{BB962C8B-B14F-4D97-AF65-F5344CB8AC3E}">
        <p14:creationId xmlns:p14="http://schemas.microsoft.com/office/powerpoint/2010/main" val="612866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3658E-FEEB-DD15-0E7B-B618089F6C5F}"/>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E6AFA6FD-5F1F-734F-285B-8716F677F797}"/>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BEB25F73-BB12-FFB3-D536-6D56158215F1}"/>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sz="1200" dirty="0">
                <a:latin typeface="+mn-lt"/>
                <a:ea typeface="+mn-ea"/>
                <a:cs typeface="+mn-cs"/>
                <a:sym typeface="Calibri"/>
              </a:rPr>
              <a:t>Furthermore, in Theorem 2 we provide an explicit upper bound on the convergence steps of Newton iteration, assuming a bounded turning angle and a non-extreme control-edge ratio.</a:t>
            </a:r>
            <a:endParaRPr dirty="0">
              <a:latin typeface="Helvetica"/>
              <a:ea typeface="Helvetica"/>
              <a:cs typeface="Helvetica"/>
              <a:sym typeface="Helvetica"/>
            </a:endParaRPr>
          </a:p>
        </p:txBody>
      </p:sp>
    </p:spTree>
    <p:extLst>
      <p:ext uri="{BB962C8B-B14F-4D97-AF65-F5344CB8AC3E}">
        <p14:creationId xmlns:p14="http://schemas.microsoft.com/office/powerpoint/2010/main" val="779001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A2659-EFF2-A564-B464-C0A12E8FE8A0}"/>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B3F0FEB1-4C49-5038-D2FA-16706A660434}"/>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CC9EFD9C-0087-5B15-93DF-66C1F1F65E92}"/>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The upper bound</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given in theorem 2 depends on</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 error tolerance and</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twice the control edge lengths. To understand its behavior, we assume the error tolerance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to be 0.01 and we observe how upper bound varies with the control edge length, then</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we obtain</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this table, which says in practice, Newton iteration always converges within 3 steps. </a:t>
            </a:r>
            <a:endParaRPr dirty="0">
              <a:latin typeface="Helvetica"/>
              <a:ea typeface="Helvetica"/>
              <a:cs typeface="Helvetica"/>
              <a:sym typeface="Helvetica"/>
            </a:endParaRPr>
          </a:p>
        </p:txBody>
      </p:sp>
    </p:spTree>
    <p:extLst>
      <p:ext uri="{BB962C8B-B14F-4D97-AF65-F5344CB8AC3E}">
        <p14:creationId xmlns:p14="http://schemas.microsoft.com/office/powerpoint/2010/main" val="3488687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E1341-525D-1C40-9B0A-D040A1387A0D}"/>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CDAF14C7-8670-8EE2-15B2-40B905F74C56}"/>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3FADE9B1-10AC-E2A0-3673-535B4F119D19}"/>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We apply the designed arc length parameterization method in dashed stroke rendering. We use subdivision with bounded curvature to guarantee fast convergence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and to compute the parameter ranges of solid segments in each </a:t>
            </a:r>
            <a:r>
              <a:rPr lang="en-US" altLang="zh-CN" dirty="0" err="1">
                <a:latin typeface="Helvetica"/>
                <a:ea typeface="Helvetica"/>
                <a:cs typeface="Helvetica"/>
                <a:sym typeface="Helvetica"/>
              </a:rPr>
              <a:t>subcurve</a:t>
            </a:r>
            <a:r>
              <a:rPr lang="en-US" altLang="zh-CN" dirty="0">
                <a:latin typeface="Helvetica"/>
                <a:ea typeface="Helvetica"/>
                <a:cs typeface="Helvetica"/>
                <a:sym typeface="Helvetica"/>
              </a:rPr>
              <a:t> in parallel, again in tessellation shader.</a:t>
            </a:r>
            <a:endParaRPr dirty="0">
              <a:latin typeface="Helvetica"/>
              <a:ea typeface="Helvetica"/>
              <a:cs typeface="Helvetica"/>
              <a:sym typeface="Helvetica"/>
            </a:endParaRPr>
          </a:p>
        </p:txBody>
      </p:sp>
    </p:spTree>
    <p:extLst>
      <p:ext uri="{BB962C8B-B14F-4D97-AF65-F5344CB8AC3E}">
        <p14:creationId xmlns:p14="http://schemas.microsoft.com/office/powerpoint/2010/main" val="2974493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77CCC-70CC-D4E8-8AFD-38CCFFA98C5D}"/>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792C5CDA-F13C-4BB5-4708-83C116F9B1F8}"/>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D713C221-6A29-C756-53E8-95425B24CE97}"/>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We also solve the problem of texture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filling for the stroke region. We construct</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 texture mapping as follows, /</a:t>
            </a:r>
            <a:r>
              <a:rPr lang="zh-CN" altLang="en-US" dirty="0">
                <a:latin typeface="Helvetica"/>
                <a:ea typeface="Helvetica"/>
                <a:cs typeface="Helvetica"/>
                <a:sym typeface="Helvetica"/>
              </a:rPr>
              <a:t>*</a:t>
            </a:r>
            <a:r>
              <a:rPr lang="en-US" altLang="zh-CN" dirty="0">
                <a:latin typeface="Helvetica"/>
                <a:ea typeface="Helvetica"/>
                <a:cs typeface="Helvetica"/>
                <a:sym typeface="Helvetica"/>
              </a:rPr>
              <a:t>the overall idea is to</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parameterize the stroke region as a family of</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quadratic curves.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Then</a:t>
            </a:r>
            <a:r>
              <a:rPr lang="zh-CN" altLang="en-US" dirty="0">
                <a:latin typeface="Helvetica"/>
                <a:ea typeface="Helvetica"/>
                <a:cs typeface="Helvetica"/>
                <a:sym typeface="Helvetica"/>
              </a:rPr>
              <a:t>*</a:t>
            </a:r>
            <a:r>
              <a:rPr lang="en-US" altLang="zh-CN" dirty="0">
                <a:latin typeface="Helvetica"/>
                <a:ea typeface="Helvetica"/>
                <a:cs typeface="Helvetica"/>
                <a:sym typeface="Helvetica"/>
              </a:rPr>
              <a:t>/  the texture filling problem amounts to solve the inverse mapping of psi, again we use the Newton iteration.</a:t>
            </a:r>
          </a:p>
          <a:p>
            <a:pPr defTabSz="914400">
              <a:lnSpc>
                <a:spcPct val="100000"/>
              </a:lnSpc>
              <a:defRPr sz="1200">
                <a:latin typeface="Calibri"/>
                <a:ea typeface="Calibri"/>
                <a:cs typeface="Calibri"/>
                <a:sym typeface="Calibri"/>
              </a:defRPr>
            </a:pPr>
            <a:endParaRPr lang="en-US" altLang="zh-CN" dirty="0">
              <a:latin typeface="Helvetica"/>
              <a:ea typeface="Helvetica"/>
              <a:cs typeface="Helvetica"/>
              <a:sym typeface="Helvetica"/>
            </a:endParaRPr>
          </a:p>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a:t>
            </a:r>
            <a:r>
              <a:rPr lang="zh-CN" altLang="en-US" dirty="0">
                <a:latin typeface="Helvetica"/>
                <a:ea typeface="Helvetica"/>
                <a:cs typeface="Helvetica"/>
                <a:sym typeface="Helvetica"/>
              </a:rPr>
              <a:t>*</a:t>
            </a:r>
            <a:r>
              <a:rPr lang="en-US" altLang="zh-CN" dirty="0">
                <a:latin typeface="Helvetica"/>
                <a:ea typeface="Helvetica"/>
                <a:cs typeface="Helvetica"/>
                <a:sym typeface="Helvetica"/>
              </a:rPr>
              <a:t>In general</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distortion will be introduced if the arc length and width of the stroke region doesn’t match.</a:t>
            </a:r>
            <a:r>
              <a:rPr lang="zh-CN" altLang="en-US" dirty="0">
                <a:latin typeface="Helvetica"/>
                <a:ea typeface="Helvetica"/>
                <a:cs typeface="Helvetica"/>
                <a:sym typeface="Helvetica"/>
              </a:rPr>
              <a:t>*</a:t>
            </a:r>
            <a:r>
              <a:rPr lang="en-US" altLang="zh-CN" dirty="0">
                <a:latin typeface="Helvetica"/>
                <a:ea typeface="Helvetica"/>
                <a:cs typeface="Helvetica"/>
                <a:sym typeface="Helvetica"/>
              </a:rPr>
              <a:t>/ Another application of the arc-length parameterization</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is to uniformly partition the region to have aspect ratio 1 to reduce the distortion introduced by texture mapping. </a:t>
            </a:r>
            <a:endParaRPr dirty="0">
              <a:latin typeface="Helvetica"/>
              <a:ea typeface="Helvetica"/>
              <a:cs typeface="Helvetica"/>
              <a:sym typeface="Helvetica"/>
            </a:endParaRPr>
          </a:p>
        </p:txBody>
      </p:sp>
    </p:spTree>
    <p:extLst>
      <p:ext uri="{BB962C8B-B14F-4D97-AF65-F5344CB8AC3E}">
        <p14:creationId xmlns:p14="http://schemas.microsoft.com/office/powerpoint/2010/main" val="184372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98F9D-8DE9-D4F9-CE07-9354C58C83C8}"/>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50266290-D6CD-5082-2C7A-233A072022B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803E2CA6-4792-6040-314F-AA8075CF815E}"/>
              </a:ext>
            </a:extLst>
          </p:cNvPr>
          <p:cNvSpPr>
            <a:spLocks noGrp="1"/>
          </p:cNvSpPr>
          <p:nvPr>
            <p:ph type="body" sz="quarter" idx="1"/>
          </p:nvPr>
        </p:nvSpPr>
        <p:spPr>
          <a:prstGeom prst="rect">
            <a:avLst/>
          </a:prstGeom>
        </p:spPr>
        <p:txBody>
          <a:bodyPr/>
          <a:lstStyle/>
          <a:p>
            <a:pPr marL="0" marR="0" lvl="0" indent="0" algn="l"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altLang="zh-CN" dirty="0"/>
              <a:t>A raster image is made up of a grid of pixels, each with specific colors. You can observe a saw-toothed shape when you zoom in.</a:t>
            </a:r>
          </a:p>
          <a:p>
            <a:pPr defTabSz="914400">
              <a:lnSpc>
                <a:spcPct val="100000"/>
              </a:lnSpc>
              <a:defRPr sz="1200">
                <a:latin typeface="Calibri"/>
                <a:ea typeface="Calibri"/>
                <a:cs typeface="Calibri"/>
                <a:sym typeface="Calibri"/>
              </a:defRPr>
            </a:pPr>
            <a:r>
              <a:rPr lang="en-US" altLang="zh-CN" dirty="0"/>
              <a:t>On the other hand, a vector image is defined by geometric primitives, making it </a:t>
            </a:r>
            <a:r>
              <a:rPr lang="en-US" altLang="zh-CN" sz="1200" kern="0" dirty="0">
                <a:latin typeface="Arial" panose="020B0604020202020204" pitchFamily="34" charset="0"/>
                <a:ea typeface="ＭＳ Ｐゴシック"/>
                <a:cs typeface="Arial" panose="020B0604020202020204" pitchFamily="34" charset="0"/>
              </a:rPr>
              <a:t>resolution independent</a:t>
            </a:r>
            <a:r>
              <a:rPr lang="en-US" altLang="zh-CN" dirty="0"/>
              <a:t> as long as the rendering method is appropriate.</a:t>
            </a:r>
            <a:endParaRPr dirty="0">
              <a:latin typeface="Helvetica"/>
              <a:ea typeface="Helvetica"/>
              <a:cs typeface="Helvetica"/>
              <a:sym typeface="Helvetica"/>
            </a:endParaRPr>
          </a:p>
        </p:txBody>
      </p:sp>
    </p:spTree>
    <p:extLst>
      <p:ext uri="{BB962C8B-B14F-4D97-AF65-F5344CB8AC3E}">
        <p14:creationId xmlns:p14="http://schemas.microsoft.com/office/powerpoint/2010/main" val="3017690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56921-02C0-0A46-C5C9-2FD2C08CC3BF}"/>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C043A454-F043-C245-9247-E5A99B63C19F}"/>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B253BE3C-5FF7-C8E3-9246-B374B924A958}"/>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endParaRPr dirty="0">
              <a:latin typeface="Helvetica"/>
              <a:ea typeface="Helvetica"/>
              <a:cs typeface="Helvetica"/>
              <a:sym typeface="Helvetica"/>
            </a:endParaRPr>
          </a:p>
        </p:txBody>
      </p:sp>
    </p:spTree>
    <p:extLst>
      <p:ext uri="{BB962C8B-B14F-4D97-AF65-F5344CB8AC3E}">
        <p14:creationId xmlns:p14="http://schemas.microsoft.com/office/powerpoint/2010/main" val="4117757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DC812-1531-B440-E960-8D5AF6B5CF72}"/>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E57CA3D8-801B-D90B-A2C7-7569B3AEF93A}"/>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2452C1C4-C443-B689-E508-54DCD56BCADA}"/>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This is a comparison between our subdivision method and the previous work that uses trapezoids to approximate the stroke region. So it requires a lot more primitives than ours.</a:t>
            </a:r>
            <a:endParaRPr dirty="0">
              <a:latin typeface="Helvetica"/>
              <a:ea typeface="Helvetica"/>
              <a:cs typeface="Helvetica"/>
              <a:sym typeface="Helvetica"/>
            </a:endParaRPr>
          </a:p>
        </p:txBody>
      </p:sp>
    </p:spTree>
    <p:extLst>
      <p:ext uri="{BB962C8B-B14F-4D97-AF65-F5344CB8AC3E}">
        <p14:creationId xmlns:p14="http://schemas.microsoft.com/office/powerpoint/2010/main" val="4125307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DCA3C-663C-3341-59E5-2C8131C084FD}"/>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F5A22304-AACC-D39C-2E67-D28110CB5DD7}"/>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E477EC87-CAAE-05A5-1544-E06B133267D6}"/>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dirty="0">
                <a:latin typeface="Helvetica"/>
                <a:ea typeface="Helvetica"/>
                <a:cs typeface="Helvetica"/>
                <a:sym typeface="Helvetica"/>
              </a:rPr>
              <a:t>This is a video demo of the method. You can add control points by clicking on the screen, start another piecewise quadratic curve, switch to the dash mode or to the texture mode, increase the gap length, the segment length, modify the width, and of course zoom-in or zoom-out without a loss of quality,</a:t>
            </a:r>
            <a:endParaRPr dirty="0">
              <a:latin typeface="Helvetica"/>
              <a:ea typeface="Helvetica"/>
              <a:cs typeface="Helvetica"/>
              <a:sym typeface="Helvetica"/>
            </a:endParaRPr>
          </a:p>
        </p:txBody>
      </p:sp>
    </p:spTree>
    <p:extLst>
      <p:ext uri="{BB962C8B-B14F-4D97-AF65-F5344CB8AC3E}">
        <p14:creationId xmlns:p14="http://schemas.microsoft.com/office/powerpoint/2010/main" val="218299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47112-AB2E-2970-6029-339A318159E0}"/>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AAAF8369-66F5-0214-E363-CA8DA7C5C0A8}"/>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4352E14C-83F2-5387-BA3B-CA3687A6B373}"/>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Here are our rendering results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for strokes with different widths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and different dash patterns.</a:t>
            </a:r>
            <a:endParaRPr dirty="0">
              <a:latin typeface="Helvetica"/>
              <a:ea typeface="Helvetica"/>
              <a:cs typeface="Helvetica"/>
              <a:sym typeface="Helvetica"/>
            </a:endParaRPr>
          </a:p>
        </p:txBody>
      </p:sp>
    </p:spTree>
    <p:extLst>
      <p:ext uri="{BB962C8B-B14F-4D97-AF65-F5344CB8AC3E}">
        <p14:creationId xmlns:p14="http://schemas.microsoft.com/office/powerpoint/2010/main" val="3514920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E41F-060F-0D99-56A9-F811621DE32B}"/>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D7CFCD77-C6AC-7AFB-68D3-4D2291AC9E61}"/>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F32A3B60-0C09-85C9-AC12-8F0257C0EA31}"/>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This is our texture filling result. </a:t>
            </a:r>
            <a:endParaRPr dirty="0">
              <a:latin typeface="Helvetica"/>
              <a:ea typeface="Helvetica"/>
              <a:cs typeface="Helvetica"/>
              <a:sym typeface="Helvetica"/>
            </a:endParaRPr>
          </a:p>
        </p:txBody>
      </p:sp>
    </p:spTree>
    <p:extLst>
      <p:ext uri="{BB962C8B-B14F-4D97-AF65-F5344CB8AC3E}">
        <p14:creationId xmlns:p14="http://schemas.microsoft.com/office/powerpoint/2010/main" val="255535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1E68-DAC0-0A3B-33E6-B296978C8BDB}"/>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3D59229F-0432-2BC9-1EE6-58F82F626BBA}"/>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1ED8BEF4-DF29-BE6A-DF83-FF684434759D}"/>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Here is the comparison of speed.</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Our method obtains average speedups of 3.4 times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for solid stroke and 2.5 times for dashed stroke, over the existing method.</a:t>
            </a:r>
            <a:endParaRPr dirty="0">
              <a:latin typeface="Helvetica"/>
              <a:ea typeface="Helvetica"/>
              <a:cs typeface="Helvetica"/>
              <a:sym typeface="Helvetica"/>
            </a:endParaRPr>
          </a:p>
        </p:txBody>
      </p:sp>
    </p:spTree>
    <p:extLst>
      <p:ext uri="{BB962C8B-B14F-4D97-AF65-F5344CB8AC3E}">
        <p14:creationId xmlns:p14="http://schemas.microsoft.com/office/powerpoint/2010/main" val="666914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6956B-E002-FBB3-4784-0B39562F1D1F}"/>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71ECC7D9-DA17-F4FF-89B3-032F7512F278}"/>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B92D4DCD-4AF2-BC28-B33E-6C3DF35A254D}"/>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In conclusion we propose a GPU accelerated rendering method of quadratic strokes,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where we combine the efficiency of the implicit equation-based rendering and the accuracy of curvature guided subdivision. </a:t>
            </a:r>
          </a:p>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We also develop an efficient arc-length parameterization method</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with guaranteed fast convergence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and applicable for dash and texture filling. </a:t>
            </a:r>
          </a:p>
          <a:p>
            <a:pPr defTabSz="914400">
              <a:lnSpc>
                <a:spcPct val="100000"/>
              </a:lnSpc>
              <a:defRPr sz="1200">
                <a:latin typeface="Calibri"/>
                <a:ea typeface="Calibri"/>
                <a:cs typeface="Calibri"/>
                <a:sym typeface="Calibri"/>
              </a:defRPr>
            </a:pPr>
            <a:endParaRPr lang="en-US" altLang="zh-CN" dirty="0">
              <a:latin typeface="Helvetica"/>
              <a:ea typeface="Helvetica"/>
              <a:cs typeface="Helvetica"/>
              <a:sym typeface="Helvetica"/>
            </a:endParaRPr>
          </a:p>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In future work we plan to deal with the hardware limitation in tessellations shader. /* Currently we use tessellation shader for the dashed</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stroke rendering</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but there are a maximum number of allowable tessellated segments, so we can only render like at most 32</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dashes per </a:t>
            </a:r>
            <a:r>
              <a:rPr lang="en-US" altLang="zh-CN" dirty="0" err="1">
                <a:latin typeface="Helvetica"/>
                <a:ea typeface="Helvetica"/>
                <a:cs typeface="Helvetica"/>
                <a:sym typeface="Helvetica"/>
              </a:rPr>
              <a:t>subcurve</a:t>
            </a:r>
            <a:r>
              <a:rPr lang="en-US" altLang="zh-CN" dirty="0">
                <a:latin typeface="Helvetica"/>
                <a:ea typeface="Helvetica"/>
                <a:cs typeface="Helvetica"/>
                <a:sym typeface="Helvetica"/>
              </a:rPr>
              <a:t>. */</a:t>
            </a:r>
          </a:p>
          <a:p>
            <a:pPr defTabSz="914400">
              <a:lnSpc>
                <a:spcPct val="100000"/>
              </a:lnSpc>
              <a:defRPr sz="1200">
                <a:latin typeface="Calibri"/>
                <a:ea typeface="Calibri"/>
                <a:cs typeface="Calibri"/>
                <a:sym typeface="Calibri"/>
              </a:defRPr>
            </a:pPr>
            <a:endParaRPr lang="en-US" altLang="zh-CN" dirty="0">
              <a:latin typeface="Helvetica"/>
              <a:ea typeface="Helvetica"/>
              <a:cs typeface="Helvetica"/>
              <a:sym typeface="Helvetica"/>
            </a:endParaRPr>
          </a:p>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On the other hand we plan to support more complex paths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and SVG stroke styles like joints and caps etc. this might involve decomposing paths into curvature bounded quadratics and conduct an error analysis.</a:t>
            </a:r>
            <a:endParaRPr dirty="0">
              <a:latin typeface="Helvetica"/>
              <a:ea typeface="Helvetica"/>
              <a:cs typeface="Helvetica"/>
              <a:sym typeface="Helvetica"/>
            </a:endParaRPr>
          </a:p>
        </p:txBody>
      </p:sp>
    </p:spTree>
    <p:extLst>
      <p:ext uri="{BB962C8B-B14F-4D97-AF65-F5344CB8AC3E}">
        <p14:creationId xmlns:p14="http://schemas.microsoft.com/office/powerpoint/2010/main" val="1697378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 name="Shape 1324"/>
          <p:cNvSpPr>
            <a:spLocks noGrp="1" noRot="1" noChangeAspect="1"/>
          </p:cNvSpPr>
          <p:nvPr>
            <p:ph type="sldImg"/>
          </p:nvPr>
        </p:nvSpPr>
        <p:spPr>
          <a:xfrm>
            <a:off x="381000" y="685800"/>
            <a:ext cx="6096000" cy="3429000"/>
          </a:xfrm>
          <a:prstGeom prst="rect">
            <a:avLst/>
          </a:prstGeom>
        </p:spPr>
        <p:txBody>
          <a:bodyPr/>
          <a:lstStyle/>
          <a:p>
            <a:endParaRPr/>
          </a:p>
        </p:txBody>
      </p:sp>
      <p:sp>
        <p:nvSpPr>
          <p:cNvPr id="1325" name="Shape 1325"/>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This is my talk, thank you. The source code is available on </a:t>
            </a:r>
            <a:r>
              <a:rPr lang="en-US" altLang="zh-CN" dirty="0" err="1">
                <a:latin typeface="Helvetica"/>
                <a:ea typeface="Helvetica"/>
                <a:cs typeface="Helvetica"/>
                <a:sym typeface="Helvetica"/>
              </a:rPr>
              <a:t>github</a:t>
            </a:r>
            <a:r>
              <a:rPr lang="en-US" altLang="zh-CN" dirty="0">
                <a:latin typeface="Helvetica"/>
                <a:ea typeface="Helvetica"/>
                <a:cs typeface="Helvetica"/>
                <a:sym typeface="Helvetica"/>
              </a:rPr>
              <a:t>. Do you have any questions?</a:t>
            </a:r>
            <a:endParaRPr dirty="0">
              <a:latin typeface="Helvetica"/>
              <a:ea typeface="Helvetica"/>
              <a:cs typeface="Helvetica"/>
              <a:sym typeface="Helvetic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F8902-4666-F1B6-8D71-8FACBAA0FBCF}"/>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8F6D127D-8354-4F5F-5724-99AB203B045D}"/>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28D587E8-E8F4-8542-DC2B-582845DAA2EE}"/>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The primitive in vector graphics is called path</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and there are 2 styles of a path stroke and fill. We a path is an outline and if you trace the outline with a brush you’ll get a stroke and if you color between the outlines you get a fill.</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Our primary focus is on stoke rendering.</a:t>
            </a:r>
            <a:endParaRPr dirty="0">
              <a:latin typeface="Helvetica"/>
              <a:ea typeface="Helvetica"/>
              <a:cs typeface="Helvetica"/>
              <a:sym typeface="Helvetica"/>
            </a:endParaRPr>
          </a:p>
        </p:txBody>
      </p:sp>
    </p:spTree>
    <p:extLst>
      <p:ext uri="{BB962C8B-B14F-4D97-AF65-F5344CB8AC3E}">
        <p14:creationId xmlns:p14="http://schemas.microsoft.com/office/powerpoint/2010/main" val="1585185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7F7B4-3A19-CACA-E484-A5340A5EE113}"/>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E7061DD4-4F39-019D-9E9A-311711DC22F6}"/>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DCFC2046-A075-B100-0B59-FB46BFC40656}"/>
              </a:ext>
            </a:extLst>
          </p:cNvPr>
          <p:cNvSpPr>
            <a:spLocks noGrp="1"/>
          </p:cNvSpPr>
          <p:nvPr>
            <p:ph type="body" sz="quarter" idx="1"/>
          </p:nvPr>
        </p:nvSpPr>
        <p:spPr>
          <a:prstGeom prst="rect">
            <a:avLst/>
          </a:prstGeom>
        </p:spPr>
        <p:txBody>
          <a:bodyPr/>
          <a:lstStyle/>
          <a:p>
            <a:r>
              <a:rPr lang="en-US" altLang="zh-CN" dirty="0"/>
              <a:t>The stroke region is the area </a:t>
            </a:r>
            <a:r>
              <a:rPr lang="en-US" altLang="zh-CN" b="1" dirty="0"/>
              <a:t>bounded by</a:t>
            </a:r>
            <a:r>
              <a:rPr lang="en-US" altLang="zh-CN" dirty="0"/>
              <a:t> two offset curves and two straight edges. For a planar curve g(t), you can generate an offset curve by moving each point </a:t>
            </a:r>
            <a:r>
              <a:rPr lang="en-US" altLang="zh-CN" b="1" dirty="0"/>
              <a:t>along</a:t>
            </a:r>
            <a:r>
              <a:rPr lang="en-US" altLang="zh-CN" dirty="0"/>
              <a:t> the unit normal direction </a:t>
            </a:r>
            <a:r>
              <a:rPr lang="en-US" altLang="zh-CN" b="1" dirty="0"/>
              <a:t>by</a:t>
            </a:r>
            <a:r>
              <a:rPr lang="en-US" altLang="zh-CN" dirty="0"/>
              <a:t> a distance d. In general, offset curves are much more complex than the original curve, which makes stroke rendering more challenging than fill rendering. A common strategy is to convert strokes </a:t>
            </a:r>
            <a:r>
              <a:rPr lang="en-US" altLang="zh-CN" b="1" dirty="0"/>
              <a:t>into</a:t>
            </a:r>
            <a:r>
              <a:rPr lang="en-US" altLang="zh-CN" dirty="0"/>
              <a:t> fills to simplify the rendering process.</a:t>
            </a:r>
          </a:p>
          <a:p>
            <a:pPr defTabSz="914400">
              <a:lnSpc>
                <a:spcPct val="100000"/>
              </a:lnSpc>
              <a:defRPr sz="1200">
                <a:latin typeface="Calibri"/>
                <a:ea typeface="Calibri"/>
                <a:cs typeface="Calibri"/>
                <a:sym typeface="Calibri"/>
              </a:defRPr>
            </a:pPr>
            <a:endParaRPr lang="en-US" dirty="0">
              <a:latin typeface="Helvetica"/>
              <a:ea typeface="Helvetica"/>
              <a:cs typeface="Helvetica"/>
              <a:sym typeface="Helvetica"/>
            </a:endParaRPr>
          </a:p>
          <a:p>
            <a:pPr defTabSz="914400">
              <a:lnSpc>
                <a:spcPct val="100000"/>
              </a:lnSpc>
              <a:defRPr sz="1200">
                <a:latin typeface="Calibri"/>
                <a:ea typeface="Calibri"/>
                <a:cs typeface="Calibri"/>
                <a:sym typeface="Calibri"/>
              </a:defRPr>
            </a:pPr>
            <a:endParaRPr dirty="0">
              <a:latin typeface="Helvetica"/>
              <a:ea typeface="Helvetica"/>
              <a:cs typeface="Helvetica"/>
              <a:sym typeface="Helvetica"/>
            </a:endParaRPr>
          </a:p>
        </p:txBody>
      </p:sp>
    </p:spTree>
    <p:extLst>
      <p:ext uri="{BB962C8B-B14F-4D97-AF65-F5344CB8AC3E}">
        <p14:creationId xmlns:p14="http://schemas.microsoft.com/office/powerpoint/2010/main" val="111905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86C79-DF3E-79CE-23FE-CCB883F01A02}"/>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9716822D-A995-19B7-7423-3138D0E624B4}"/>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A07473C8-7C11-095C-521C-B271EA6F5391}"/>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I will introduce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 fill path rendering method we used</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for Bezier curves. A Bezier curve of degree n is defined by this formula, and their shape is largely decided by control points. The most commonly used </a:t>
            </a:r>
            <a:r>
              <a:rPr lang="en-US" altLang="zh-CN" dirty="0" err="1">
                <a:latin typeface="Helvetica"/>
                <a:ea typeface="Helvetica"/>
                <a:cs typeface="Helvetica"/>
                <a:sym typeface="Helvetica"/>
              </a:rPr>
              <a:t>bezier</a:t>
            </a:r>
            <a:r>
              <a:rPr lang="en-US" altLang="zh-CN" dirty="0">
                <a:latin typeface="Helvetica"/>
                <a:ea typeface="Helvetica"/>
                <a:cs typeface="Helvetica"/>
                <a:sym typeface="Helvetica"/>
              </a:rPr>
              <a:t> curves are quadratic and cubic curves. </a:t>
            </a:r>
            <a:endParaRPr dirty="0">
              <a:latin typeface="Helvetica"/>
              <a:ea typeface="Helvetica"/>
              <a:cs typeface="Helvetica"/>
              <a:sym typeface="Helvetica"/>
            </a:endParaRPr>
          </a:p>
        </p:txBody>
      </p:sp>
    </p:spTree>
    <p:extLst>
      <p:ext uri="{BB962C8B-B14F-4D97-AF65-F5344CB8AC3E}">
        <p14:creationId xmlns:p14="http://schemas.microsoft.com/office/powerpoint/2010/main" val="3007467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E8923-BE67-3139-08D3-2811460D6C94}"/>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6A059080-538C-D8A6-7C4F-642F187FF166}"/>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8B0CCBC8-C9BC-0446-EF2C-CB1EC1DE4E19}"/>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A classic method to render</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filled region of Bezier curve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is the implicit equation based filled path rendering</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by loop at al. </a:t>
            </a:r>
          </a:p>
          <a:p>
            <a:pPr defTabSz="914400">
              <a:lnSpc>
                <a:spcPct val="100000"/>
              </a:lnSpc>
              <a:defRPr sz="1200">
                <a:latin typeface="Calibri"/>
                <a:ea typeface="Calibri"/>
                <a:cs typeface="Calibri"/>
                <a:sym typeface="Calibri"/>
              </a:defRPr>
            </a:pPr>
            <a:endParaRPr lang="en-US" altLang="zh-CN" dirty="0">
              <a:latin typeface="Helvetica"/>
              <a:ea typeface="Helvetica"/>
              <a:cs typeface="Helvetica"/>
              <a:sym typeface="Helvetica"/>
            </a:endParaRPr>
          </a:p>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Starting with the standard quadratic curve whose control points are given specifically, it satisfies the equation</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u square minus v equals 0 in the </a:t>
            </a:r>
            <a:r>
              <a:rPr lang="en-US" altLang="zh-CN" dirty="0" err="1">
                <a:latin typeface="Helvetica"/>
                <a:ea typeface="Helvetica"/>
                <a:cs typeface="Helvetica"/>
                <a:sym typeface="Helvetica"/>
              </a:rPr>
              <a:t>uv</a:t>
            </a:r>
            <a:r>
              <a:rPr lang="en-US" altLang="zh-CN" dirty="0">
                <a:latin typeface="Helvetica"/>
                <a:ea typeface="Helvetica"/>
                <a:cs typeface="Helvetica"/>
                <a:sym typeface="Helvetica"/>
              </a:rPr>
              <a:t> space. By evaluating u^2 - v we know the pixel (</a:t>
            </a:r>
            <a:r>
              <a:rPr lang="en-US" altLang="zh-CN" dirty="0" err="1">
                <a:latin typeface="Helvetica"/>
                <a:ea typeface="Helvetica"/>
                <a:cs typeface="Helvetica"/>
                <a:sym typeface="Helvetica"/>
              </a:rPr>
              <a:t>u,v</a:t>
            </a:r>
            <a:r>
              <a:rPr lang="en-US" altLang="zh-CN" dirty="0">
                <a:latin typeface="Helvetica"/>
                <a:ea typeface="Helvetica"/>
                <a:cs typeface="Helvetica"/>
                <a:sym typeface="Helvetica"/>
              </a:rPr>
              <a:t>) lies inside B(t) if the value is less than 0. The method extends to</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general quadratic Bezier curve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by affine transform.</a:t>
            </a:r>
          </a:p>
          <a:p>
            <a:pPr defTabSz="914400">
              <a:lnSpc>
                <a:spcPct val="100000"/>
              </a:lnSpc>
              <a:defRPr sz="1200">
                <a:latin typeface="Calibri"/>
                <a:ea typeface="Calibri"/>
                <a:cs typeface="Calibri"/>
                <a:sym typeface="Calibri"/>
              </a:defRPr>
            </a:pPr>
            <a:endParaRPr lang="en-US" dirty="0">
              <a:latin typeface="Helvetica"/>
              <a:ea typeface="Helvetica"/>
              <a:cs typeface="Helvetica"/>
              <a:sym typeface="Helvetica"/>
            </a:endParaRPr>
          </a:p>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The filled path rendering method is designed for quadratic curves. In order to apply</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 filled path rendering,</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we approximate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 offset curves by quadratic curves.</a:t>
            </a:r>
            <a:endParaRPr dirty="0">
              <a:latin typeface="Helvetica"/>
              <a:ea typeface="Helvetica"/>
              <a:cs typeface="Helvetica"/>
              <a:sym typeface="Helvetica"/>
            </a:endParaRPr>
          </a:p>
        </p:txBody>
      </p:sp>
    </p:spTree>
    <p:extLst>
      <p:ext uri="{BB962C8B-B14F-4D97-AF65-F5344CB8AC3E}">
        <p14:creationId xmlns:p14="http://schemas.microsoft.com/office/powerpoint/2010/main" val="1363618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2E68E-80D4-C7AB-B2E1-E118AF6E17FA}"/>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63AF3A6E-D901-474C-47B2-A661A2C5BEE6}"/>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DA493CB2-DE73-B752-A139-9E203C1221BB}"/>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And this approximation accuracy is mainly controlled by the curvature. Well, the curvature is basically the </a:t>
            </a:r>
            <a:r>
              <a:rPr lang="en-US" altLang="zh-CN" sz="1200" dirty="0">
                <a:solidFill>
                  <a:schemeClr val="tx1"/>
                </a:solidFill>
              </a:rPr>
              <a:t>change</a:t>
            </a:r>
            <a:r>
              <a:rPr lang="en-US" altLang="zh-CN" sz="1200" dirty="0">
                <a:solidFill>
                  <a:schemeClr val="tx1"/>
                </a:solidFill>
                <a:latin typeface="+mn-lt"/>
                <a:cs typeface="+mn-cs"/>
              </a:rPr>
              <a:t> rate of tangent angle.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More specifically the accuracy is controlled by the integral of the curvature,</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which has a very clear geometric meaning as the turning angle, the angle of start velocity</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and end velocity.</a:t>
            </a:r>
            <a:r>
              <a:rPr lang="zh-CN" altLang="en-US" dirty="0">
                <a:latin typeface="Helvetica"/>
                <a:ea typeface="Helvetica"/>
                <a:cs typeface="Helvetica"/>
                <a:sym typeface="Helvetica"/>
              </a:rPr>
              <a:t> </a:t>
            </a:r>
            <a:endParaRPr lang="en-US" altLang="zh-CN" dirty="0">
              <a:latin typeface="Helvetica"/>
              <a:ea typeface="Helvetica"/>
              <a:cs typeface="Helvetica"/>
              <a:sym typeface="Helvetica"/>
            </a:endParaRPr>
          </a:p>
        </p:txBody>
      </p:sp>
    </p:spTree>
    <p:extLst>
      <p:ext uri="{BB962C8B-B14F-4D97-AF65-F5344CB8AC3E}">
        <p14:creationId xmlns:p14="http://schemas.microsoft.com/office/powerpoint/2010/main" val="2470642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B93B5-1CC9-F761-7363-DA45503EB648}"/>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1AFC915A-7115-777C-EEEF-529AB648BC94}"/>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31152292-0CD4-C7FC-E1D1-51BF71A1A18F}"/>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Apart from basic stroke rendering</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we also consider the dashed stroke rendering, which is defined by</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l1 l2. l1 specifies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the solid segment length</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and l 2 specify the gap length</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between 2 solid segments. Though intuitive, this arc length description must be converted into the Bezier parameter t which lies between 0, 1 for later Bezier curve evaluation. The problem is to invert the accumulated arc length function.</a:t>
            </a:r>
            <a:endParaRPr dirty="0">
              <a:latin typeface="Helvetica"/>
              <a:ea typeface="Helvetica"/>
              <a:cs typeface="Helvetica"/>
              <a:sym typeface="Helvetica"/>
            </a:endParaRPr>
          </a:p>
        </p:txBody>
      </p:sp>
    </p:spTree>
    <p:extLst>
      <p:ext uri="{BB962C8B-B14F-4D97-AF65-F5344CB8AC3E}">
        <p14:creationId xmlns:p14="http://schemas.microsoft.com/office/powerpoint/2010/main" val="287371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CCDEF-7674-2DF6-5DA0-D985F3DF7C1A}"/>
            </a:ext>
          </a:extLst>
        </p:cNvPr>
        <p:cNvGrpSpPr/>
        <p:nvPr/>
      </p:nvGrpSpPr>
      <p:grpSpPr>
        <a:xfrm>
          <a:off x="0" y="0"/>
          <a:ext cx="0" cy="0"/>
          <a:chOff x="0" y="0"/>
          <a:chExt cx="0" cy="0"/>
        </a:xfrm>
      </p:grpSpPr>
      <p:sp>
        <p:nvSpPr>
          <p:cNvPr id="205" name="Shape 205">
            <a:extLst>
              <a:ext uri="{FF2B5EF4-FFF2-40B4-BE49-F238E27FC236}">
                <a16:creationId xmlns:a16="http://schemas.microsoft.com/office/drawing/2014/main" id="{4691B301-7036-E68D-983E-B5DA1A75476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a:extLst>
              <a:ext uri="{FF2B5EF4-FFF2-40B4-BE49-F238E27FC236}">
                <a16:creationId xmlns:a16="http://schemas.microsoft.com/office/drawing/2014/main" id="{9D8690EB-1010-6DE8-5A79-5D0CB3D1FA11}"/>
              </a:ext>
            </a:extLst>
          </p:cNvPr>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Our contributions include: we propose a </a:t>
            </a:r>
            <a:r>
              <a:rPr lang="en-US" altLang="zh-CN" dirty="0" err="1">
                <a:latin typeface="Helvetica"/>
                <a:ea typeface="Helvetica"/>
                <a:cs typeface="Helvetica"/>
                <a:sym typeface="Helvetica"/>
              </a:rPr>
              <a:t>gpu</a:t>
            </a:r>
            <a:r>
              <a:rPr lang="en-US" altLang="zh-CN" dirty="0">
                <a:latin typeface="Helvetica"/>
                <a:ea typeface="Helvetica"/>
                <a:cs typeface="Helvetica"/>
                <a:sym typeface="Helvetica"/>
              </a:rPr>
              <a:t> accelerated rendering method of quadratic strokes</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which combines the efficiency of implicit equation based rendering and accuracy of curvature guided subdivision</a:t>
            </a:r>
          </a:p>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a:t>
            </a:r>
          </a:p>
          <a:p>
            <a:pPr defTabSz="914400">
              <a:lnSpc>
                <a:spcPct val="100000"/>
              </a:lnSpc>
              <a:defRPr sz="1200">
                <a:latin typeface="Calibri"/>
                <a:ea typeface="Calibri"/>
                <a:cs typeface="Calibri"/>
                <a:sym typeface="Calibri"/>
              </a:defRPr>
            </a:pPr>
            <a:r>
              <a:rPr lang="en-US" altLang="zh-CN" dirty="0">
                <a:latin typeface="Helvetica"/>
                <a:ea typeface="Helvetica"/>
                <a:cs typeface="Helvetica"/>
                <a:sym typeface="Helvetica"/>
              </a:rPr>
              <a:t>We also develop an efficient arc length parameterization method</a:t>
            </a:r>
            <a:r>
              <a:rPr lang="zh-CN" altLang="en-US" dirty="0">
                <a:latin typeface="Helvetica"/>
                <a:ea typeface="Helvetica"/>
                <a:cs typeface="Helvetica"/>
                <a:sym typeface="Helvetica"/>
              </a:rPr>
              <a:t> </a:t>
            </a:r>
            <a:r>
              <a:rPr lang="en-US" altLang="zh-CN" dirty="0">
                <a:latin typeface="Helvetica"/>
                <a:ea typeface="Helvetica"/>
                <a:cs typeface="Helvetica"/>
                <a:sym typeface="Helvetica"/>
              </a:rPr>
              <a:t>for quadratic curves. It’s based on newton iteration with proved fast converging speed. As an application, it enables accelerated dashed strokes and arc-length guided texture filling</a:t>
            </a:r>
            <a:r>
              <a:rPr lang="zh-CN" altLang="en-US" dirty="0">
                <a:latin typeface="Helvetica"/>
                <a:ea typeface="Helvetica"/>
                <a:cs typeface="Helvetica"/>
                <a:sym typeface="Helvetica"/>
              </a:rPr>
              <a:t>。</a:t>
            </a:r>
            <a:endParaRPr lang="en-US" altLang="zh-CN" dirty="0">
              <a:latin typeface="Helvetica"/>
              <a:ea typeface="Helvetica"/>
              <a:cs typeface="Helvetica"/>
              <a:sym typeface="Helvetica"/>
            </a:endParaRPr>
          </a:p>
        </p:txBody>
      </p:sp>
    </p:spTree>
    <p:extLst>
      <p:ext uri="{BB962C8B-B14F-4D97-AF65-F5344CB8AC3E}">
        <p14:creationId xmlns:p14="http://schemas.microsoft.com/office/powerpoint/2010/main" val="365177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99" name="幻灯片标题"/>
          <p:cNvSpPr txBox="1">
            <a:spLocks noGrp="1"/>
          </p:cNvSpPr>
          <p:nvPr>
            <p:ph type="title" hasCustomPrompt="1"/>
          </p:nvPr>
        </p:nvSpPr>
        <p:spPr>
          <a:xfrm>
            <a:off x="1206500" y="1079500"/>
            <a:ext cx="21971000" cy="1434949"/>
          </a:xfrm>
          <a:prstGeom prst="rect">
            <a:avLst/>
          </a:prstGeom>
        </p:spPr>
        <p:txBody>
          <a:bodyPr/>
          <a:lstStyle/>
          <a:p>
            <a:r>
              <a:t>幻灯片标题</a:t>
            </a:r>
          </a:p>
        </p:txBody>
      </p:sp>
      <p:sp>
        <p:nvSpPr>
          <p:cNvPr id="100"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10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10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109" name="议程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11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endParaRPr/>
          </a:p>
          <a:p>
            <a:pPr lvl="2"/>
            <a:endParaRPr/>
          </a:p>
          <a:p>
            <a:pPr lvl="3"/>
            <a:endParaRPr/>
          </a:p>
          <a:p>
            <a:pPr lvl="4"/>
            <a:endParaRPr/>
          </a:p>
        </p:txBody>
      </p:sp>
      <p:sp>
        <p:nvSpPr>
          <p:cNvPr id="11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11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说明</a:t>
            </a:r>
          </a:p>
          <a:p>
            <a:pPr lvl="1"/>
            <a:endParaRPr/>
          </a:p>
          <a:p>
            <a:pPr lvl="2"/>
            <a:endParaRPr/>
          </a:p>
          <a:p>
            <a:pPr lvl="3"/>
            <a:endParaRPr/>
          </a:p>
          <a:p>
            <a:pPr lvl="4"/>
            <a:endParaRPr/>
          </a:p>
        </p:txBody>
      </p:sp>
      <p:sp>
        <p:nvSpPr>
          <p:cNvPr id="11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2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2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2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35" name="属性"/>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36" name="正文级别 1…"/>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“著名引文”</a:t>
            </a:r>
          </a:p>
          <a:p>
            <a:pPr lvl="1"/>
            <a:endParaRPr/>
          </a:p>
          <a:p>
            <a:pPr lvl="2"/>
            <a:endParaRPr/>
          </a:p>
          <a:p>
            <a:pPr lvl="3"/>
            <a:endParaRPr/>
          </a:p>
          <a:p>
            <a:pPr lvl="4"/>
            <a:endParaRPr/>
          </a:p>
        </p:txBody>
      </p:sp>
      <p:sp>
        <p:nvSpPr>
          <p:cNvPr id="1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44" name="一碗沙拉配有炒饭、水煮蛋和一双筷子"/>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45" name="一碗三文鱼饼、沙拉和鹰嘴豆泥"/>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46" name="一碗宽意大利面配有欧芹黄油、烤榛子和帕尔马干酪"/>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4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54" name="一碗沙拉配有炒饭、水煮蛋和一双筷子"/>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5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6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标题">
    <p:spTree>
      <p:nvGrpSpPr>
        <p:cNvPr id="1" name=""/>
        <p:cNvGrpSpPr/>
        <p:nvPr/>
      </p:nvGrpSpPr>
      <p:grpSpPr>
        <a:xfrm>
          <a:off x="0" y="0"/>
          <a:ext cx="0" cy="0"/>
          <a:chOff x="0" y="0"/>
          <a:chExt cx="0" cy="0"/>
        </a:xfrm>
      </p:grpSpPr>
      <p:sp>
        <p:nvSpPr>
          <p:cNvPr id="169"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70"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71"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a:buSzTx/>
              <a:buNone/>
              <a:defRPr>
                <a:latin typeface="배달의민족 주아 OTF"/>
                <a:ea typeface="배달의민족 주아 OTF"/>
                <a:cs typeface="배달의민족 주아 OTF"/>
                <a:sym typeface="배달의민족 주아 OTF"/>
              </a:defRPr>
            </a:lvl1pPr>
            <a:lvl2pPr marL="0" indent="457200">
              <a:buSzTx/>
              <a:buNone/>
              <a:defRPr>
                <a:latin typeface="배달의민족 주아 OTF"/>
                <a:ea typeface="배달의민족 주아 OTF"/>
                <a:cs typeface="배달의민족 주아 OTF"/>
                <a:sym typeface="배달의민족 주아 OTF"/>
              </a:defRPr>
            </a:lvl2pPr>
            <a:lvl3pPr marL="0" indent="914400">
              <a:buSzTx/>
              <a:buNone/>
              <a:defRPr>
                <a:latin typeface="배달의민족 주아 OTF"/>
                <a:ea typeface="배달의민족 주아 OTF"/>
                <a:cs typeface="배달의민족 주아 OTF"/>
                <a:sym typeface="배달의민족 주아 OTF"/>
              </a:defRPr>
            </a:lvl3pPr>
            <a:lvl4pPr marL="0" indent="1371600">
              <a:buSzTx/>
              <a:buNone/>
              <a:defRPr>
                <a:latin typeface="배달의민족 주아 OTF"/>
                <a:ea typeface="배달의민족 주아 OTF"/>
                <a:cs typeface="배달의민족 주아 OTF"/>
                <a:sym typeface="배달의민족 주아 OTF"/>
              </a:defRPr>
            </a:lvl4pPr>
            <a:lvl5pPr marL="0" indent="1828800">
              <a:buSzTx/>
              <a:buNone/>
              <a:defRPr>
                <a:latin typeface="배달의민족 주아 OTF"/>
                <a:ea typeface="배달의민족 주아 OTF"/>
                <a:cs typeface="배달의민족 주아 OTF"/>
                <a:sym typeface="배달의민족 주아 OTF"/>
              </a:defRPr>
            </a:lvl5pPr>
          </a:lstStyle>
          <a:p>
            <a:r>
              <a:t>演示文稿副标题</a:t>
            </a:r>
          </a:p>
          <a:p>
            <a:pPr lvl="1"/>
            <a:endParaRPr/>
          </a:p>
          <a:p>
            <a:pPr lvl="2"/>
            <a:endParaRPr/>
          </a:p>
          <a:p>
            <a:pPr lvl="3"/>
            <a:endParaRPr/>
          </a:p>
          <a:p>
            <a:pPr lvl="4"/>
            <a:endParaRPr/>
          </a:p>
        </p:txBody>
      </p:sp>
      <p:sp>
        <p:nvSpPr>
          <p:cNvPr id="17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79" name="标题文本"/>
          <p:cNvSpPr txBox="1">
            <a:spLocks noGrp="1"/>
          </p:cNvSpPr>
          <p:nvPr>
            <p:ph type="title"/>
          </p:nvPr>
        </p:nvSpPr>
        <p:spPr>
          <a:xfrm>
            <a:off x="2397599" y="1828800"/>
            <a:ext cx="19598402" cy="5140801"/>
          </a:xfrm>
          <a:prstGeom prst="rect">
            <a:avLst/>
          </a:prstGeom>
        </p:spPr>
        <p:txBody>
          <a:bodyPr lIns="93599" tIns="93599" rIns="93599" bIns="93599" anchor="b"/>
          <a:lstStyle>
            <a:lvl1pPr algn="ctr" defTabSz="1828800">
              <a:lnSpc>
                <a:spcPct val="100000"/>
              </a:lnSpc>
              <a:defRPr sz="12000" spc="600">
                <a:solidFill>
                  <a:srgbClr val="262626"/>
                </a:solidFill>
                <a:latin typeface="Arial"/>
                <a:ea typeface="Arial"/>
                <a:cs typeface="Arial"/>
                <a:sym typeface="Arial"/>
              </a:defRPr>
            </a:lvl1pPr>
          </a:lstStyle>
          <a:p>
            <a:r>
              <a:t>标题文本</a:t>
            </a:r>
          </a:p>
        </p:txBody>
      </p:sp>
      <p:sp>
        <p:nvSpPr>
          <p:cNvPr id="180" name="正文级别 1…"/>
          <p:cNvSpPr txBox="1">
            <a:spLocks noGrp="1"/>
          </p:cNvSpPr>
          <p:nvPr>
            <p:ph type="body" sz="quarter" idx="1"/>
          </p:nvPr>
        </p:nvSpPr>
        <p:spPr>
          <a:xfrm>
            <a:off x="2397599" y="7120800"/>
            <a:ext cx="19598402" cy="2944801"/>
          </a:xfrm>
          <a:prstGeom prst="rect">
            <a:avLst/>
          </a:prstGeom>
        </p:spPr>
        <p:txBody>
          <a:bodyPr lIns="93599" tIns="93599" rIns="93599" bIns="93599"/>
          <a:lstStyle>
            <a:lvl1pPr marL="0" indent="0" algn="ctr" defTabSz="1828800">
              <a:lnSpc>
                <a:spcPct val="110000"/>
              </a:lnSpc>
              <a:spcBef>
                <a:spcPts val="2000"/>
              </a:spcBef>
              <a:buSzTx/>
              <a:buNone/>
              <a:defRPr spc="400">
                <a:solidFill>
                  <a:srgbClr val="595959"/>
                </a:solidFill>
                <a:latin typeface="Arial"/>
                <a:ea typeface="Arial"/>
                <a:cs typeface="Arial"/>
                <a:sym typeface="Arial"/>
              </a:defRPr>
            </a:lvl1pPr>
            <a:lvl2pPr marL="0" indent="457200" algn="ctr" defTabSz="1828800">
              <a:lnSpc>
                <a:spcPct val="110000"/>
              </a:lnSpc>
              <a:spcBef>
                <a:spcPts val="2000"/>
              </a:spcBef>
              <a:buSzTx/>
              <a:buNone/>
              <a:defRPr spc="400">
                <a:solidFill>
                  <a:srgbClr val="595959"/>
                </a:solidFill>
                <a:latin typeface="Arial"/>
                <a:ea typeface="Arial"/>
                <a:cs typeface="Arial"/>
                <a:sym typeface="Arial"/>
              </a:defRPr>
            </a:lvl2pPr>
            <a:lvl3pPr marL="0" indent="914400" algn="ctr" defTabSz="1828800">
              <a:lnSpc>
                <a:spcPct val="110000"/>
              </a:lnSpc>
              <a:spcBef>
                <a:spcPts val="2000"/>
              </a:spcBef>
              <a:buSzTx/>
              <a:buNone/>
              <a:defRPr spc="400">
                <a:solidFill>
                  <a:srgbClr val="595959"/>
                </a:solidFill>
                <a:latin typeface="Arial"/>
                <a:ea typeface="Arial"/>
                <a:cs typeface="Arial"/>
                <a:sym typeface="Arial"/>
              </a:defRPr>
            </a:lvl3pPr>
            <a:lvl4pPr marL="0" indent="1371600" algn="ctr" defTabSz="1828800">
              <a:lnSpc>
                <a:spcPct val="110000"/>
              </a:lnSpc>
              <a:spcBef>
                <a:spcPts val="2000"/>
              </a:spcBef>
              <a:buSzTx/>
              <a:buNone/>
              <a:defRPr spc="400">
                <a:solidFill>
                  <a:srgbClr val="595959"/>
                </a:solidFill>
                <a:latin typeface="Arial"/>
                <a:ea typeface="Arial"/>
                <a:cs typeface="Arial"/>
                <a:sym typeface="Arial"/>
              </a:defRPr>
            </a:lvl4pPr>
            <a:lvl5pPr marL="0" indent="1828800" algn="ctr" defTabSz="1828800">
              <a:lnSpc>
                <a:spcPct val="110000"/>
              </a:lnSpc>
              <a:spcBef>
                <a:spcPts val="2000"/>
              </a:spcBef>
              <a:buSzTx/>
              <a:buNone/>
              <a:defRPr spc="400">
                <a:solidFill>
                  <a:srgbClr val="595959"/>
                </a:solidFill>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181" name="幻灯片编号"/>
          <p:cNvSpPr txBox="1">
            <a:spLocks noGrp="1"/>
          </p:cNvSpPr>
          <p:nvPr>
            <p:ph type="sldNum" sz="quarter" idx="2"/>
          </p:nvPr>
        </p:nvSpPr>
        <p:spPr>
          <a:xfrm>
            <a:off x="22677095" y="12712264"/>
            <a:ext cx="478106" cy="466671"/>
          </a:xfrm>
          <a:prstGeom prst="rect">
            <a:avLst/>
          </a:prstGeom>
        </p:spPr>
        <p:txBody>
          <a:bodyPr lIns="91439" tIns="91439" rIns="91439" bIns="91439" anchor="ctr">
            <a:normAutofit/>
          </a:bodyPr>
          <a:lstStyle>
            <a:lvl1pPr algn="r" defTabSz="1828800">
              <a:defRPr sz="2000">
                <a:solidFill>
                  <a:srgbClr val="888888"/>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鳄梨和酸橙"/>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endParaRPr/>
          </a:p>
          <a:p>
            <a:pPr lvl="2"/>
            <a:endParaRPr/>
          </a:p>
          <a:p>
            <a:pPr lvl="3"/>
            <a:endParaRPr/>
          </a:p>
          <a:p>
            <a:pPr lvl="4"/>
            <a:endParaRPr/>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一碗三文鱼饼、沙拉和鹰嘴豆泥"/>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endParaRPr/>
          </a:p>
          <a:p>
            <a:pPr lvl="2"/>
            <a:endParaRPr/>
          </a:p>
          <a:p>
            <a:pPr lvl="3"/>
            <a:endParaRPr/>
          </a:p>
          <a:p>
            <a:pPr lvl="4"/>
            <a:endParaRPr/>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1"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endParaRPr/>
          </a:p>
          <a:p>
            <a:pPr lvl="2"/>
            <a:endParaRPr/>
          </a:p>
          <a:p>
            <a:pPr lvl="3"/>
            <a:endParaRPr/>
          </a:p>
          <a:p>
            <a:pPr lvl="4"/>
            <a:endParaRPr/>
          </a:p>
        </p:txBody>
      </p:sp>
      <p:sp>
        <p:nvSpPr>
          <p:cNvPr id="62" name="一碗宽意大利面配有欧芹黄油、烤榛子和帕尔马干酪"/>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实时视频（小）">
    <p:spTree>
      <p:nvGrpSpPr>
        <p:cNvPr id="1" name=""/>
        <p:cNvGrpSpPr/>
        <p:nvPr/>
      </p:nvGrpSpPr>
      <p:grpSpPr>
        <a:xfrm>
          <a:off x="0" y="0"/>
          <a:ext cx="0" cy="0"/>
          <a:chOff x="0" y="0"/>
          <a:chExt cx="0" cy="0"/>
        </a:xfrm>
      </p:grpSpPr>
      <p:sp>
        <p:nvSpPr>
          <p:cNvPr id="71"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72"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endParaRPr/>
          </a:p>
          <a:p>
            <a:pPr lvl="2"/>
            <a:endParaRPr/>
          </a:p>
          <a:p>
            <a:pPr lvl="3"/>
            <a:endParaRPr/>
          </a:p>
          <a:p>
            <a:pPr lvl="4"/>
            <a:endParaRPr/>
          </a:p>
        </p:txBody>
      </p:sp>
      <p:sp>
        <p:nvSpPr>
          <p:cNvPr id="7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7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项目符号与实时视频（大）">
    <p:spTree>
      <p:nvGrpSpPr>
        <p:cNvPr id="1" name=""/>
        <p:cNvGrpSpPr/>
        <p:nvPr/>
      </p:nvGrpSpPr>
      <p:grpSpPr>
        <a:xfrm>
          <a:off x="0" y="0"/>
          <a:ext cx="0" cy="0"/>
          <a:chOff x="0" y="0"/>
          <a:chExt cx="0" cy="0"/>
        </a:xfrm>
      </p:grpSpPr>
      <p:sp>
        <p:nvSpPr>
          <p:cNvPr id="81"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2"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endParaRPr/>
          </a:p>
          <a:p>
            <a:pPr lvl="2"/>
            <a:endParaRPr/>
          </a:p>
          <a:p>
            <a:pPr lvl="3"/>
            <a:endParaRPr/>
          </a:p>
          <a:p>
            <a:pPr lvl="4"/>
            <a:endParaRPr/>
          </a:p>
        </p:txBody>
      </p:sp>
      <p:sp>
        <p:nvSpPr>
          <p:cNvPr id="8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9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章节标题</a:t>
            </a:r>
          </a:p>
        </p:txBody>
      </p:sp>
      <p:sp>
        <p:nvSpPr>
          <p:cNvPr id="9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jpe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7.sv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3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7.png"/><Relationship Id="rId3" Type="http://schemas.openxmlformats.org/officeDocument/2006/relationships/image" Target="../media/image4.jpeg"/><Relationship Id="rId7" Type="http://schemas.openxmlformats.org/officeDocument/2006/relationships/image" Target="../media/image410.png"/><Relationship Id="rId12"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400.png"/><Relationship Id="rId11" Type="http://schemas.openxmlformats.org/officeDocument/2006/relationships/image" Target="../media/image40.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5.png"/><Relationship Id="rId9" Type="http://schemas.openxmlformats.org/officeDocument/2006/relationships/image" Target="../media/image431.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4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50.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jpe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9.xml"/><Relationship Id="rId16" Type="http://schemas.openxmlformats.org/officeDocument/2006/relationships/image" Target="../media/image55.png"/><Relationship Id="rId1" Type="http://schemas.openxmlformats.org/officeDocument/2006/relationships/slideLayout" Target="../slideLayouts/slideLayout19.xml"/><Relationship Id="rId6" Type="http://schemas.openxmlformats.org/officeDocument/2006/relationships/image" Target="../media/image54.png"/><Relationship Id="rId11" Type="http://schemas.openxmlformats.org/officeDocument/2006/relationships/image" Target="../media/image62.png"/><Relationship Id="rId5" Type="http://schemas.openxmlformats.org/officeDocument/2006/relationships/image" Target="../media/image53.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png"/><Relationship Id="rId9" Type="http://schemas.openxmlformats.org/officeDocument/2006/relationships/image" Target="../media/image60.png"/><Relationship Id="rId1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51.emf"/><Relationship Id="rId5" Type="http://schemas.openxmlformats.org/officeDocument/2006/relationships/image" Target="../media/image58.emf"/><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6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70.emf"/><Relationship Id="rId13" Type="http://schemas.openxmlformats.org/officeDocument/2006/relationships/image" Target="../media/image50.emf"/><Relationship Id="rId3" Type="http://schemas.openxmlformats.org/officeDocument/2006/relationships/image" Target="../media/image4.jpeg"/><Relationship Id="rId7" Type="http://schemas.openxmlformats.org/officeDocument/2006/relationships/image" Target="../media/image69.emf"/><Relationship Id="rId12" Type="http://schemas.openxmlformats.org/officeDocument/2006/relationships/image" Target="../media/image72.emf"/><Relationship Id="rId2" Type="http://schemas.openxmlformats.org/officeDocument/2006/relationships/notesSlide" Target="../notesSlides/notesSlide23.xml"/><Relationship Id="rId16" Type="http://schemas.openxmlformats.org/officeDocument/2006/relationships/image" Target="../media/image79.png"/><Relationship Id="rId1" Type="http://schemas.openxmlformats.org/officeDocument/2006/relationships/slideLayout" Target="../slideLayouts/slideLayout19.xml"/><Relationship Id="rId6" Type="http://schemas.openxmlformats.org/officeDocument/2006/relationships/image" Target="../media/image68.emf"/><Relationship Id="rId11" Type="http://schemas.openxmlformats.org/officeDocument/2006/relationships/image" Target="../media/image71.emf"/><Relationship Id="rId5" Type="http://schemas.openxmlformats.org/officeDocument/2006/relationships/image" Target="../media/image69.png"/><Relationship Id="rId15" Type="http://schemas.openxmlformats.org/officeDocument/2006/relationships/image" Target="../media/image78.png"/><Relationship Id="rId10" Type="http://schemas.openxmlformats.org/officeDocument/2006/relationships/image" Target="../media/image74.png"/><Relationship Id="rId4" Type="http://schemas.openxmlformats.org/officeDocument/2006/relationships/image" Target="../media/image5.png"/><Relationship Id="rId9" Type="http://schemas.openxmlformats.org/officeDocument/2006/relationships/image" Target="../media/image73.png"/><Relationship Id="rId14" Type="http://schemas.openxmlformats.org/officeDocument/2006/relationships/image" Target="../media/image77.png"/></Relationships>
</file>

<file path=ppt/slides/_rels/slide24.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4.jpeg"/><Relationship Id="rId7" Type="http://schemas.openxmlformats.org/officeDocument/2006/relationships/image" Target="../media/image73.emf"/><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75.png"/><Relationship Id="rId4" Type="http://schemas.openxmlformats.org/officeDocument/2006/relationships/image" Target="../media/image5.png"/><Relationship Id="rId9"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80.png"/><Relationship Id="rId5" Type="http://schemas.openxmlformats.org/officeDocument/2006/relationships/image" Target="../media/image7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hyperlink" Target="https://github.com/tuzhong007/StrokeRenderingXMU" TargetMode="External"/><Relationship Id="rId5" Type="http://schemas.openxmlformats.org/officeDocument/2006/relationships/hyperlink" Target="mailto:19020230157197@stu.xmu.edu.cn"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7.png"/><Relationship Id="rId3" Type="http://schemas.openxmlformats.org/officeDocument/2006/relationships/image" Target="../media/image4.jpeg"/><Relationship Id="rId7" Type="http://schemas.openxmlformats.org/officeDocument/2006/relationships/image" Target="../media/image115.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05.png"/><Relationship Id="rId11"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40.png"/><Relationship Id="rId4" Type="http://schemas.openxmlformats.org/officeDocument/2006/relationships/image" Target="../media/image5.png"/><Relationship Id="rId9" Type="http://schemas.openxmlformats.org/officeDocument/2006/relationships/image" Target="../media/image130.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jpeg"/><Relationship Id="rId7"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B09A916-EA7C-981C-DF32-7D5498C41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509" y="7014612"/>
            <a:ext cx="6125324" cy="5450778"/>
          </a:xfrm>
          <a:prstGeom prst="rect">
            <a:avLst/>
          </a:prstGeom>
        </p:spPr>
      </p:pic>
      <p:pic>
        <p:nvPicPr>
          <p:cNvPr id="5" name="图片 4">
            <a:extLst>
              <a:ext uri="{FF2B5EF4-FFF2-40B4-BE49-F238E27FC236}">
                <a16:creationId xmlns:a16="http://schemas.microsoft.com/office/drawing/2014/main" id="{26AF8B18-D26C-2FDA-7571-6680673D08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5755" y="7014612"/>
            <a:ext cx="6112491" cy="5439355"/>
          </a:xfrm>
          <a:prstGeom prst="rect">
            <a:avLst/>
          </a:prstGeom>
        </p:spPr>
      </p:pic>
      <p:pic>
        <p:nvPicPr>
          <p:cNvPr id="6" name="图片 5">
            <a:extLst>
              <a:ext uri="{FF2B5EF4-FFF2-40B4-BE49-F238E27FC236}">
                <a16:creationId xmlns:a16="http://schemas.microsoft.com/office/drawing/2014/main" id="{994D9649-10E5-5CB4-EB4C-3222C6A0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59169" y="7003191"/>
            <a:ext cx="6125324" cy="5450776"/>
          </a:xfrm>
          <a:prstGeom prst="rect">
            <a:avLst/>
          </a:prstGeom>
        </p:spPr>
      </p:pic>
      <p:pic>
        <p:nvPicPr>
          <p:cNvPr id="190" name="图片 100" descr="图片 100"/>
          <p:cNvPicPr>
            <a:picLocks noChangeAspect="1"/>
          </p:cNvPicPr>
          <p:nvPr/>
        </p:nvPicPr>
        <p:blipFill>
          <a:blip r:embed="rId6"/>
          <a:stretch>
            <a:fillRect/>
          </a:stretch>
        </p:blipFill>
        <p:spPr>
          <a:xfrm>
            <a:off x="21738589" y="247650"/>
            <a:ext cx="2456181" cy="2244090"/>
          </a:xfrm>
          <a:prstGeom prst="rect">
            <a:avLst/>
          </a:prstGeom>
          <a:ln w="12700">
            <a:miter lim="400000"/>
          </a:ln>
        </p:spPr>
      </p:pic>
      <p:pic>
        <p:nvPicPr>
          <p:cNvPr id="191" name="图片 6" descr="图片 6"/>
          <p:cNvPicPr>
            <a:picLocks noChangeAspect="1"/>
          </p:cNvPicPr>
          <p:nvPr/>
        </p:nvPicPr>
        <p:blipFill>
          <a:blip r:embed="rId7"/>
          <a:stretch>
            <a:fillRect/>
          </a:stretch>
        </p:blipFill>
        <p:spPr>
          <a:xfrm>
            <a:off x="265026" y="12697438"/>
            <a:ext cx="6706870" cy="1009651"/>
          </a:xfrm>
          <a:prstGeom prst="rect">
            <a:avLst/>
          </a:prstGeom>
          <a:ln w="12700">
            <a:miter lim="400000"/>
          </a:ln>
        </p:spPr>
      </p:pic>
      <p:sp>
        <p:nvSpPr>
          <p:cNvPr id="192" name="2D Path图元矢量化绘制技术研究…"/>
          <p:cNvSpPr/>
          <p:nvPr/>
        </p:nvSpPr>
        <p:spPr>
          <a:xfrm>
            <a:off x="2270117" y="2213358"/>
            <a:ext cx="19843765" cy="2657954"/>
          </a:xfrm>
          <a:prstGeom prst="roundRect">
            <a:avLst>
              <a:gd name="adj" fmla="val 19873"/>
            </a:avLst>
          </a:prstGeom>
          <a:solidFill>
            <a:srgbClr val="122A6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457200">
              <a:lnSpc>
                <a:spcPct val="100000"/>
              </a:lnSpc>
              <a:spcBef>
                <a:spcPts val="0"/>
              </a:spcBef>
              <a:defRPr sz="8500">
                <a:solidFill>
                  <a:srgbClr val="FFFFFF"/>
                </a:solidFill>
                <a:latin typeface="PingFang SC Regular"/>
                <a:ea typeface="PingFang SC Regular"/>
                <a:cs typeface="PingFang SC Regular"/>
                <a:sym typeface="PingFang SC Regular"/>
              </a:defRPr>
            </a:pPr>
            <a:r>
              <a:rPr lang="en-US" altLang="zh-CN" sz="8000" b="1" i="1" dirty="0">
                <a:latin typeface="Arial Narrow" panose="020B0606020202030204" pitchFamily="34" charset="0"/>
                <a:ea typeface="Arial"/>
                <a:cs typeface="Arial"/>
                <a:sym typeface="Arial"/>
              </a:rPr>
              <a:t>GPU-Accelerated Rendering of Vector Strokes with Piecewise Quadratic Approximation</a:t>
            </a:r>
            <a:endParaRPr sz="8000" b="1" i="1" dirty="0">
              <a:latin typeface="Arial Narrow" panose="020B0606020202030204" pitchFamily="34" charset="0"/>
            </a:endParaRPr>
          </a:p>
        </p:txBody>
      </p:sp>
      <p:sp>
        <p:nvSpPr>
          <p:cNvPr id="2" name="文本框 1">
            <a:extLst>
              <a:ext uri="{FF2B5EF4-FFF2-40B4-BE49-F238E27FC236}">
                <a16:creationId xmlns:a16="http://schemas.microsoft.com/office/drawing/2014/main" id="{07851DF7-A414-59C9-4FF5-EB44684FD5A7}"/>
              </a:ext>
            </a:extLst>
          </p:cNvPr>
          <p:cNvSpPr txBox="1"/>
          <p:nvPr/>
        </p:nvSpPr>
        <p:spPr>
          <a:xfrm>
            <a:off x="2199509" y="5663348"/>
            <a:ext cx="19984982" cy="1455848"/>
          </a:xfrm>
          <a:prstGeom prst="rect">
            <a:avLst/>
          </a:prstGeom>
          <a:noFill/>
        </p:spPr>
        <p:txBody>
          <a:bodyPr wrap="square">
            <a:spAutoFit/>
          </a:bodyPr>
          <a:lstStyle/>
          <a:p>
            <a:pPr algn="ctr">
              <a:lnSpc>
                <a:spcPct val="50000"/>
              </a:lnSpc>
            </a:pPr>
            <a:r>
              <a:rPr lang="en-US" altLang="zh-CN" b="1" i="1" dirty="0">
                <a:solidFill>
                  <a:schemeClr val="tx1"/>
                </a:solidFill>
                <a:latin typeface="Arial" panose="020B0604020202020204" pitchFamily="34" charset="0"/>
                <a:cs typeface="Arial" panose="020B0604020202020204" pitchFamily="34" charset="0"/>
              </a:rPr>
              <a:t>Xuhai Chen</a:t>
            </a:r>
            <a:r>
              <a:rPr lang="en-US" altLang="zh-CN" i="1" dirty="0">
                <a:solidFill>
                  <a:schemeClr val="tx1"/>
                </a:solidFill>
                <a:latin typeface="Arial" panose="020B0604020202020204" pitchFamily="34" charset="0"/>
                <a:cs typeface="Arial" panose="020B0604020202020204" pitchFamily="34" charset="0"/>
              </a:rPr>
              <a:t>, </a:t>
            </a:r>
            <a:r>
              <a:rPr lang="en-US" altLang="zh-CN" i="1" dirty="0" err="1">
                <a:solidFill>
                  <a:schemeClr val="tx1"/>
                </a:solidFill>
                <a:latin typeface="Arial" panose="020B0604020202020204" pitchFamily="34" charset="0"/>
                <a:cs typeface="Arial" panose="020B0604020202020204" pitchFamily="34" charset="0"/>
              </a:rPr>
              <a:t>Guangze</a:t>
            </a:r>
            <a:r>
              <a:rPr lang="en-US" altLang="zh-CN" i="1" dirty="0">
                <a:solidFill>
                  <a:schemeClr val="tx1"/>
                </a:solidFill>
                <a:latin typeface="Arial" panose="020B0604020202020204" pitchFamily="34" charset="0"/>
                <a:cs typeface="Arial" panose="020B0604020202020204" pitchFamily="34" charset="0"/>
              </a:rPr>
              <a:t> Zhang, </a:t>
            </a:r>
            <a:r>
              <a:rPr lang="en-US" altLang="zh-CN" i="1" dirty="0" err="1">
                <a:solidFill>
                  <a:schemeClr val="tx1"/>
                </a:solidFill>
                <a:latin typeface="Arial" panose="020B0604020202020204" pitchFamily="34" charset="0"/>
                <a:cs typeface="Arial" panose="020B0604020202020204" pitchFamily="34" charset="0"/>
              </a:rPr>
              <a:t>Wanyi</a:t>
            </a:r>
            <a:r>
              <a:rPr lang="en-US" altLang="zh-CN" i="1" dirty="0">
                <a:solidFill>
                  <a:schemeClr val="tx1"/>
                </a:solidFill>
                <a:latin typeface="Arial" panose="020B0604020202020204" pitchFamily="34" charset="0"/>
                <a:cs typeface="Arial" panose="020B0604020202020204" pitchFamily="34" charset="0"/>
              </a:rPr>
              <a:t> Wang, Juan Cao, </a:t>
            </a:r>
            <a:r>
              <a:rPr lang="en-US" altLang="zh-CN" i="1" dirty="0" err="1">
                <a:solidFill>
                  <a:schemeClr val="tx1"/>
                </a:solidFill>
                <a:latin typeface="Arial" panose="020B0604020202020204" pitchFamily="34" charset="0"/>
                <a:cs typeface="Arial" panose="020B0604020202020204" pitchFamily="34" charset="0"/>
              </a:rPr>
              <a:t>Zhonggui</a:t>
            </a:r>
            <a:r>
              <a:rPr lang="en-US" altLang="zh-CN" i="1" dirty="0">
                <a:solidFill>
                  <a:schemeClr val="tx1"/>
                </a:solidFill>
                <a:latin typeface="Arial" panose="020B0604020202020204" pitchFamily="34" charset="0"/>
                <a:cs typeface="Arial" panose="020B0604020202020204" pitchFamily="34" charset="0"/>
              </a:rPr>
              <a:t> Chen</a:t>
            </a:r>
            <a:r>
              <a:rPr lang="en-US" altLang="zh-CN" i="1" baseline="30000" dirty="0">
                <a:solidFill>
                  <a:schemeClr val="tx1"/>
                </a:solidFill>
                <a:latin typeface="Arial" panose="020B0604020202020204" pitchFamily="34" charset="0"/>
                <a:cs typeface="Arial" panose="020B0604020202020204" pitchFamily="34" charset="0"/>
              </a:rPr>
              <a:t>†</a:t>
            </a:r>
            <a:endParaRPr lang="en-US" altLang="zh-CN" i="1" dirty="0">
              <a:solidFill>
                <a:schemeClr val="tx1"/>
              </a:solidFill>
              <a:latin typeface="Arial" panose="020B0604020202020204" pitchFamily="34" charset="0"/>
              <a:cs typeface="Arial" panose="020B0604020202020204" pitchFamily="34" charset="0"/>
            </a:endParaRPr>
          </a:p>
          <a:p>
            <a:pPr algn="ctr">
              <a:lnSpc>
                <a:spcPct val="50000"/>
              </a:lnSpc>
            </a:pPr>
            <a:r>
              <a:rPr lang="en-US" altLang="zh-CN" i="1" dirty="0">
                <a:solidFill>
                  <a:schemeClr val="tx1"/>
                </a:solidFill>
                <a:latin typeface="Arial" panose="020B0604020202020204" pitchFamily="34" charset="0"/>
                <a:cs typeface="Arial" panose="020B0604020202020204" pitchFamily="34" charset="0"/>
              </a:rPr>
              <a:t>Xiamen University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9D57F-5683-87C0-B0A5-9D8D98F43E64}"/>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EAE51DA1-7C0E-ECBF-0EA2-771C243DB947}"/>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621A2F46-F75F-B9EE-8264-7229B8B6EB3E}"/>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D16CB4D3-AFCC-479C-86BD-9FE6AF191C2F}"/>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45B5C942-6F06-C5EB-BFDD-BC0878F31A07}"/>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p:sp>
        <p:nvSpPr>
          <p:cNvPr id="7" name="내용 개체 틀 2">
            <a:extLst>
              <a:ext uri="{FF2B5EF4-FFF2-40B4-BE49-F238E27FC236}">
                <a16:creationId xmlns:a16="http://schemas.microsoft.com/office/drawing/2014/main" id="{6D2C5448-8908-F088-B539-6BE062706C52}"/>
              </a:ext>
            </a:extLst>
          </p:cNvPr>
          <p:cNvSpPr txBox="1">
            <a:spLocks/>
          </p:cNvSpPr>
          <p:nvPr/>
        </p:nvSpPr>
        <p:spPr>
          <a:xfrm>
            <a:off x="1618325" y="2551738"/>
            <a:ext cx="21137766" cy="8612523"/>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Focus on stroke regions of quadratic curves</a:t>
            </a:r>
          </a:p>
          <a:p>
            <a:pPr marL="952500" lvl="1" indent="-609600">
              <a:lnSpc>
                <a:spcPct val="150000"/>
              </a:lnSpc>
              <a:buClrTx/>
              <a:buSzPct val="123000"/>
            </a:pPr>
            <a:r>
              <a:rPr lang="en-US" altLang="zh-CN" sz="4400" dirty="0">
                <a:solidFill>
                  <a:srgbClr val="000000"/>
                </a:solidFill>
                <a:latin typeface="+mn-lt"/>
                <a:cs typeface="+mn-cs"/>
              </a:rPr>
              <a:t>Applicable for piecewise quadratic curves rendering</a:t>
            </a:r>
            <a:endParaRPr lang="en-US" altLang="zh-CN" sz="4800" dirty="0">
              <a:solidFill>
                <a:srgbClr val="000000"/>
              </a:solidFill>
              <a:latin typeface="+mn-lt"/>
              <a:cs typeface="+mn-cs"/>
            </a:endParaRPr>
          </a:p>
          <a:p>
            <a:pPr marL="609600" indent="-609600">
              <a:lnSpc>
                <a:spcPct val="150000"/>
              </a:lnSpc>
              <a:buClrTx/>
              <a:buSzPct val="123000"/>
              <a:buChar char="•"/>
            </a:pPr>
            <a:r>
              <a:rPr lang="en-US" altLang="zh-CN" sz="4800" dirty="0">
                <a:solidFill>
                  <a:srgbClr val="000000"/>
                </a:solidFill>
                <a:latin typeface="+mn-lt"/>
                <a:cs typeface="+mn-cs"/>
              </a:rPr>
              <a:t>Fit offset curves by quadratics</a:t>
            </a:r>
          </a:p>
          <a:p>
            <a:pPr marL="952500" lvl="1" indent="-609600">
              <a:lnSpc>
                <a:spcPct val="150000"/>
              </a:lnSpc>
              <a:buClrTx/>
              <a:buSzPct val="123000"/>
            </a:pPr>
            <a:r>
              <a:rPr lang="en-US" altLang="zh-CN" sz="4400" dirty="0">
                <a:solidFill>
                  <a:srgbClr val="000000"/>
                </a:solidFill>
                <a:latin typeface="+mn-lt"/>
                <a:cs typeface="+mn-cs"/>
              </a:rPr>
              <a:t>Implicit equation-based rendering</a:t>
            </a:r>
          </a:p>
        </p:txBody>
      </p:sp>
      <p:pic>
        <p:nvPicPr>
          <p:cNvPr id="3" name="图形 2">
            <a:extLst>
              <a:ext uri="{FF2B5EF4-FFF2-40B4-BE49-F238E27FC236}">
                <a16:creationId xmlns:a16="http://schemas.microsoft.com/office/drawing/2014/main" id="{3D129393-BFC4-6D79-71D9-9D16CCD619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22201" y="2432221"/>
            <a:ext cx="6129429" cy="4846296"/>
          </a:xfrm>
          <a:prstGeom prst="rect">
            <a:avLst/>
          </a:prstGeom>
        </p:spPr>
      </p:pic>
      <p:sp>
        <p:nvSpPr>
          <p:cNvPr id="5" name="文本框 4">
            <a:extLst>
              <a:ext uri="{FF2B5EF4-FFF2-40B4-BE49-F238E27FC236}">
                <a16:creationId xmlns:a16="http://schemas.microsoft.com/office/drawing/2014/main" id="{E1D51541-872F-3C76-CDDD-75A9C0B7983D}"/>
              </a:ext>
            </a:extLst>
          </p:cNvPr>
          <p:cNvSpPr txBox="1"/>
          <p:nvPr/>
        </p:nvSpPr>
        <p:spPr>
          <a:xfrm>
            <a:off x="18094853" y="7442753"/>
            <a:ext cx="5456778"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Approximated stroke region</a:t>
            </a:r>
            <a:endParaRPr lang="zh-CN" altLang="en-US" sz="2800" dirty="0">
              <a:solidFill>
                <a:schemeClr val="tx1"/>
              </a:solidFill>
              <a:latin typeface="Arial" panose="020B0604020202020204" pitchFamily="34" charset="0"/>
              <a:cs typeface="Arial" panose="020B0604020202020204" pitchFamily="34" charset="0"/>
            </a:endParaRPr>
          </a:p>
        </p:txBody>
      </p:sp>
      <p:pic>
        <p:nvPicPr>
          <p:cNvPr id="8" name="图形 7">
            <a:extLst>
              <a:ext uri="{FF2B5EF4-FFF2-40B4-BE49-F238E27FC236}">
                <a16:creationId xmlns:a16="http://schemas.microsoft.com/office/drawing/2014/main" id="{CF3E40FE-0CBF-6CD8-B02A-4727BBA90F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9361" y="7077142"/>
            <a:ext cx="21062930" cy="5119927"/>
          </a:xfrm>
          <a:prstGeom prst="rect">
            <a:avLst/>
          </a:prstGeom>
        </p:spPr>
      </p:pic>
      <p:sp>
        <p:nvSpPr>
          <p:cNvPr id="9" name="文本框 8">
            <a:extLst>
              <a:ext uri="{FF2B5EF4-FFF2-40B4-BE49-F238E27FC236}">
                <a16:creationId xmlns:a16="http://schemas.microsoft.com/office/drawing/2014/main" id="{B7B2912F-11DD-4BD9-C8D4-E393A212BC3B}"/>
              </a:ext>
            </a:extLst>
          </p:cNvPr>
          <p:cNvSpPr txBox="1"/>
          <p:nvPr/>
        </p:nvSpPr>
        <p:spPr>
          <a:xfrm>
            <a:off x="8372351" y="12155265"/>
            <a:ext cx="7934513"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Implicit equation-based rendering</a:t>
            </a:r>
            <a:endParaRPr lang="zh-CN" altLang="en-US" sz="2800" dirty="0">
              <a:solidFill>
                <a:schemeClr val="tx1"/>
              </a:solidFill>
              <a:latin typeface="Arial" panose="020B0604020202020204" pitchFamily="34" charset="0"/>
              <a:cs typeface="Arial" panose="020B0604020202020204" pitchFamily="34" charset="0"/>
            </a:endParaRPr>
          </a:p>
        </p:txBody>
      </p:sp>
      <p:sp>
        <p:nvSpPr>
          <p:cNvPr id="2" name="文本框 7">
            <a:extLst>
              <a:ext uri="{FF2B5EF4-FFF2-40B4-BE49-F238E27FC236}">
                <a16:creationId xmlns:a16="http://schemas.microsoft.com/office/drawing/2014/main" id="{E498D899-997F-2C38-B747-5CB8D089987A}"/>
              </a:ext>
            </a:extLst>
          </p:cNvPr>
          <p:cNvSpPr txBox="1"/>
          <p:nvPr/>
        </p:nvSpPr>
        <p:spPr>
          <a:xfrm>
            <a:off x="723900" y="247650"/>
            <a:ext cx="18561627"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Method: Stroke Region Rendering</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9900926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3971E-7302-1523-255A-B9623A695AF5}"/>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8847054F-148D-502C-FB53-74183F3D9A04}"/>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FC00747B-1E1E-12CB-992E-84FD492783A0}"/>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D7D45EE6-16FA-1256-237C-0C34F5621AE8}"/>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0D93E5D8-D2B9-A24C-977D-28ED25E9833A}"/>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ECD72367-4F45-0CEB-3E27-0CEDA451D3C3}"/>
                  </a:ext>
                </a:extLst>
              </p:cNvPr>
              <p:cNvSpPr txBox="1">
                <a:spLocks/>
              </p:cNvSpPr>
              <p:nvPr/>
            </p:nvSpPr>
            <p:spPr>
              <a:xfrm>
                <a:off x="1618325" y="2551739"/>
                <a:ext cx="21137766" cy="10145700"/>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Error analysis for offset curve fitting</a:t>
                </a:r>
              </a:p>
              <a:p>
                <a:pPr marL="609600" indent="-609600">
                  <a:lnSpc>
                    <a:spcPct val="150000"/>
                  </a:lnSpc>
                  <a:buClrTx/>
                  <a:buSzPct val="123000"/>
                  <a:buChar char="•"/>
                </a:pPr>
                <a:r>
                  <a:rPr lang="en-US" altLang="zh-CN" sz="4800" dirty="0">
                    <a:solidFill>
                      <a:srgbClr val="000000"/>
                    </a:solidFill>
                    <a:latin typeface="+mn-lt"/>
                    <a:cs typeface="+mn-cs"/>
                  </a:rPr>
                  <a:t>Relative error:</a:t>
                </a:r>
                <a:r>
                  <a:rPr lang="en-US" altLang="zh-CN" sz="4400" dirty="0"/>
                  <a:t> </a:t>
                </a:r>
                <a14:m>
                  <m:oMath xmlns:m="http://schemas.openxmlformats.org/officeDocument/2006/math">
                    <m:r>
                      <a:rPr lang="en-US" altLang="zh-CN" sz="4000" i="1" smtClean="0">
                        <a:solidFill>
                          <a:schemeClr val="tx1"/>
                        </a:solidFill>
                        <a:latin typeface="Cambria Math" panose="02040503050406030204" pitchFamily="18" charset="0"/>
                      </a:rPr>
                      <m:t>𝜂</m:t>
                    </m:r>
                    <m:r>
                      <a:rPr lang="en-US" altLang="zh-CN" sz="4000" i="1" smtClean="0">
                        <a:solidFill>
                          <a:schemeClr val="tx1"/>
                        </a:solidFill>
                        <a:latin typeface="Cambria Math" panose="02040503050406030204" pitchFamily="18" charset="0"/>
                      </a:rPr>
                      <m:t>=</m:t>
                    </m:r>
                    <m:func>
                      <m:funcPr>
                        <m:ctrlPr>
                          <a:rPr lang="en-US" altLang="zh-CN" sz="4000" i="1">
                            <a:solidFill>
                              <a:schemeClr val="tx1"/>
                            </a:solidFill>
                            <a:latin typeface="Cambria Math" panose="02040503050406030204" pitchFamily="18" charset="0"/>
                          </a:rPr>
                        </m:ctrlPr>
                      </m:funcPr>
                      <m:fName>
                        <m:limLow>
                          <m:limLowPr>
                            <m:ctrlPr>
                              <a:rPr lang="en-US" altLang="zh-CN" sz="4000" i="1">
                                <a:solidFill>
                                  <a:schemeClr val="tx1"/>
                                </a:solidFill>
                                <a:latin typeface="Cambria Math" panose="02040503050406030204" pitchFamily="18" charset="0"/>
                              </a:rPr>
                            </m:ctrlPr>
                          </m:limLowPr>
                          <m:e>
                            <m:r>
                              <m:rPr>
                                <m:sty m:val="p"/>
                              </m:rPr>
                              <a:rPr lang="en-US" altLang="zh-CN" sz="4000">
                                <a:solidFill>
                                  <a:schemeClr val="tx1"/>
                                </a:solidFill>
                                <a:latin typeface="Cambria Math" panose="02040503050406030204" pitchFamily="18" charset="0"/>
                              </a:rPr>
                              <m:t>max</m:t>
                            </m:r>
                          </m:e>
                          <m:lim>
                            <m:r>
                              <a:rPr lang="en-US" altLang="zh-CN" sz="4000" i="1">
                                <a:solidFill>
                                  <a:schemeClr val="tx1"/>
                                </a:solidFill>
                                <a:latin typeface="Cambria Math" panose="02040503050406030204" pitchFamily="18" charset="0"/>
                              </a:rPr>
                              <m:t>𝑡</m:t>
                            </m:r>
                            <m:r>
                              <a:rPr lang="en-US" altLang="zh-CN" sz="4000" i="1">
                                <a:solidFill>
                                  <a:schemeClr val="tx1"/>
                                </a:solidFill>
                                <a:latin typeface="Cambria Math" panose="02040503050406030204" pitchFamily="18" charset="0"/>
                              </a:rPr>
                              <m:t>∈[0,1]</m:t>
                            </m:r>
                          </m:lim>
                        </m:limLow>
                      </m:fName>
                      <m:e>
                        <m:f>
                          <m:fPr>
                            <m:ctrlPr>
                              <a:rPr lang="en-US" altLang="zh-CN" sz="4000" i="1">
                                <a:solidFill>
                                  <a:schemeClr val="tx1"/>
                                </a:solidFill>
                                <a:latin typeface="Cambria Math" panose="02040503050406030204" pitchFamily="18" charset="0"/>
                              </a:rPr>
                            </m:ctrlPr>
                          </m:fPr>
                          <m:num>
                            <m:r>
                              <a:rPr lang="en-US" altLang="zh-CN" sz="4000" i="1">
                                <a:solidFill>
                                  <a:schemeClr val="tx1"/>
                                </a:solidFill>
                                <a:latin typeface="Cambria Math" panose="02040503050406030204" pitchFamily="18" charset="0"/>
                              </a:rPr>
                              <m:t>|</m:t>
                            </m:r>
                            <m:acc>
                              <m:accPr>
                                <m:chr m:val="̂"/>
                                <m:ctrlPr>
                                  <a:rPr lang="en-US" altLang="zh-CN" sz="4000" i="1">
                                    <a:solidFill>
                                      <a:schemeClr val="tx1"/>
                                    </a:solidFill>
                                    <a:latin typeface="Cambria Math" panose="02040503050406030204" pitchFamily="18" charset="0"/>
                                  </a:rPr>
                                </m:ctrlPr>
                              </m:accPr>
                              <m:e>
                                <m:r>
                                  <a:rPr lang="en-US" altLang="zh-CN" sz="4000" i="1">
                                    <a:solidFill>
                                      <a:schemeClr val="tx1"/>
                                    </a:solidFill>
                                    <a:latin typeface="Cambria Math" panose="02040503050406030204" pitchFamily="18" charset="0"/>
                                  </a:rPr>
                                  <m:t>𝑑</m:t>
                                </m:r>
                              </m:e>
                            </m:acc>
                            <m:d>
                              <m:dPr>
                                <m:ctrlPr>
                                  <a:rPr lang="en-US" altLang="zh-CN" sz="4000" i="1">
                                    <a:solidFill>
                                      <a:schemeClr val="tx1"/>
                                    </a:solidFill>
                                    <a:latin typeface="Cambria Math" panose="02040503050406030204" pitchFamily="18" charset="0"/>
                                  </a:rPr>
                                </m:ctrlPr>
                              </m:dPr>
                              <m:e>
                                <m:r>
                                  <a:rPr lang="en-US" altLang="zh-CN" sz="4000" i="1">
                                    <a:solidFill>
                                      <a:schemeClr val="tx1"/>
                                    </a:solidFill>
                                    <a:latin typeface="Cambria Math" panose="02040503050406030204" pitchFamily="18" charset="0"/>
                                  </a:rPr>
                                  <m:t>𝑡</m:t>
                                </m:r>
                              </m:e>
                            </m:d>
                            <m:r>
                              <a:rPr lang="en-US" altLang="zh-CN" sz="4000" i="1">
                                <a:solidFill>
                                  <a:schemeClr val="tx1"/>
                                </a:solidFill>
                                <a:latin typeface="Cambria Math" panose="02040503050406030204" pitchFamily="18" charset="0"/>
                              </a:rPr>
                              <m:t>−</m:t>
                            </m:r>
                            <m:r>
                              <a:rPr lang="en-US" altLang="zh-CN" sz="4000" i="1">
                                <a:solidFill>
                                  <a:schemeClr val="tx1"/>
                                </a:solidFill>
                                <a:latin typeface="Cambria Math" panose="02040503050406030204" pitchFamily="18" charset="0"/>
                              </a:rPr>
                              <m:t>𝑑</m:t>
                            </m:r>
                            <m:r>
                              <a:rPr lang="en-US" altLang="zh-CN" sz="4000" i="1">
                                <a:solidFill>
                                  <a:schemeClr val="tx1"/>
                                </a:solidFill>
                                <a:latin typeface="Cambria Math" panose="02040503050406030204" pitchFamily="18" charset="0"/>
                              </a:rPr>
                              <m:t>|</m:t>
                            </m:r>
                          </m:num>
                          <m:den>
                            <m:r>
                              <a:rPr lang="en-US" altLang="zh-CN" sz="4000" i="1">
                                <a:solidFill>
                                  <a:schemeClr val="tx1"/>
                                </a:solidFill>
                                <a:latin typeface="Cambria Math" panose="02040503050406030204" pitchFamily="18" charset="0"/>
                              </a:rPr>
                              <m:t>𝑑</m:t>
                            </m:r>
                          </m:den>
                        </m:f>
                      </m:e>
                    </m:func>
                  </m:oMath>
                </a14:m>
                <a:endParaRPr lang="en-US" altLang="zh-CN" sz="4000" dirty="0">
                  <a:solidFill>
                    <a:srgbClr val="000000"/>
                  </a:solidFill>
                  <a:latin typeface="+mn-lt"/>
                  <a:cs typeface="+mn-cs"/>
                </a:endParaRPr>
              </a:p>
              <a:p>
                <a:pPr marL="609600" indent="-609600">
                  <a:lnSpc>
                    <a:spcPct val="150000"/>
                  </a:lnSpc>
                  <a:buClrTx/>
                  <a:buSzPct val="123000"/>
                  <a:buFont typeface="Arial" panose="020B0604020202020204" pitchFamily="34" charset="0"/>
                  <a:buChar char="•"/>
                </a:pPr>
                <a14:m>
                  <m:oMath xmlns:m="http://schemas.openxmlformats.org/officeDocument/2006/math">
                    <m:r>
                      <a:rPr lang="en-US" altLang="zh-CN" sz="4000">
                        <a:solidFill>
                          <a:schemeClr val="tx1"/>
                        </a:solidFill>
                        <a:latin typeface="Cambria Math" panose="02040503050406030204" pitchFamily="18" charset="0"/>
                        <a:cs typeface="+mn-cs"/>
                      </a:rPr>
                      <m:t>𝜂</m:t>
                    </m:r>
                    <m:r>
                      <a:rPr lang="en-US" altLang="zh-CN" sz="4000">
                        <a:solidFill>
                          <a:schemeClr val="tx1"/>
                        </a:solidFill>
                        <a:latin typeface="Cambria Math" panose="02040503050406030204" pitchFamily="18" charset="0"/>
                        <a:cs typeface="+mn-cs"/>
                      </a:rPr>
                      <m:t>=</m:t>
                    </m:r>
                    <m:f>
                      <m:fPr>
                        <m:ctrlPr>
                          <a:rPr lang="en-US" altLang="zh-CN" sz="4000" i="1">
                            <a:solidFill>
                              <a:schemeClr val="tx1"/>
                            </a:solidFill>
                            <a:latin typeface="Cambria Math" panose="02040503050406030204" pitchFamily="18" charset="0"/>
                            <a:cs typeface="+mn-cs"/>
                          </a:rPr>
                        </m:ctrlPr>
                      </m:fPr>
                      <m:num>
                        <m:r>
                          <a:rPr lang="en-US" altLang="zh-CN" sz="4000">
                            <a:solidFill>
                              <a:schemeClr val="tx1"/>
                            </a:solidFill>
                            <a:latin typeface="Cambria Math" panose="02040503050406030204" pitchFamily="18" charset="0"/>
                            <a:cs typeface="+mn-cs"/>
                          </a:rPr>
                          <m:t>2</m:t>
                        </m:r>
                        <m:func>
                          <m:funcPr>
                            <m:ctrlPr>
                              <a:rPr lang="en-US" altLang="zh-CN" sz="4000" i="1">
                                <a:solidFill>
                                  <a:schemeClr val="tx1"/>
                                </a:solidFill>
                                <a:latin typeface="Cambria Math" panose="02040503050406030204" pitchFamily="18" charset="0"/>
                                <a:cs typeface="+mn-cs"/>
                              </a:rPr>
                            </m:ctrlPr>
                          </m:funcPr>
                          <m:fName>
                            <m:sSup>
                              <m:sSupPr>
                                <m:ctrlPr>
                                  <a:rPr lang="en-US" altLang="zh-CN" sz="4000" i="1">
                                    <a:solidFill>
                                      <a:schemeClr val="tx1"/>
                                    </a:solidFill>
                                    <a:latin typeface="Cambria Math" panose="02040503050406030204" pitchFamily="18" charset="0"/>
                                    <a:cs typeface="+mn-cs"/>
                                  </a:rPr>
                                </m:ctrlPr>
                              </m:sSupPr>
                              <m:e>
                                <m:r>
                                  <m:rPr>
                                    <m:sty m:val="p"/>
                                  </m:rPr>
                                  <a:rPr lang="en-US" altLang="zh-CN" sz="4000">
                                    <a:solidFill>
                                      <a:schemeClr val="tx1"/>
                                    </a:solidFill>
                                    <a:latin typeface="Cambria Math" panose="02040503050406030204" pitchFamily="18" charset="0"/>
                                    <a:cs typeface="+mn-cs"/>
                                  </a:rPr>
                                  <m:t>sin</m:t>
                                </m:r>
                              </m:e>
                              <m:sup>
                                <m:r>
                                  <a:rPr lang="en-US" altLang="zh-CN" sz="4000">
                                    <a:solidFill>
                                      <a:schemeClr val="tx1"/>
                                    </a:solidFill>
                                    <a:latin typeface="Cambria Math" panose="02040503050406030204" pitchFamily="18" charset="0"/>
                                    <a:cs typeface="+mn-cs"/>
                                  </a:rPr>
                                  <m:t>4</m:t>
                                </m:r>
                              </m:sup>
                            </m:sSup>
                          </m:fName>
                          <m:e>
                            <m:r>
                              <a:rPr lang="en-US" altLang="zh-CN" sz="4000">
                                <a:solidFill>
                                  <a:schemeClr val="tx1"/>
                                </a:solidFill>
                                <a:latin typeface="Cambria Math" panose="02040503050406030204" pitchFamily="18" charset="0"/>
                                <a:cs typeface="+mn-cs"/>
                              </a:rPr>
                              <m:t>(</m:t>
                            </m:r>
                            <m:f>
                              <m:fPr>
                                <m:ctrlPr>
                                  <a:rPr lang="en-US" altLang="zh-CN" sz="4000" i="1">
                                    <a:solidFill>
                                      <a:schemeClr val="tx1"/>
                                    </a:solidFill>
                                    <a:latin typeface="Cambria Math" panose="02040503050406030204" pitchFamily="18" charset="0"/>
                                    <a:cs typeface="+mn-cs"/>
                                  </a:rPr>
                                </m:ctrlPr>
                              </m:fPr>
                              <m:num>
                                <m:r>
                                  <a:rPr lang="en-US" altLang="zh-CN" sz="4000">
                                    <a:solidFill>
                                      <a:schemeClr val="tx1"/>
                                    </a:solidFill>
                                    <a:latin typeface="Cambria Math" panose="02040503050406030204" pitchFamily="18" charset="0"/>
                                    <a:cs typeface="+mn-cs"/>
                                  </a:rPr>
                                  <m:t>𝜑</m:t>
                                </m:r>
                              </m:num>
                              <m:den>
                                <m:r>
                                  <a:rPr lang="en-US" altLang="zh-CN" sz="4000">
                                    <a:solidFill>
                                      <a:schemeClr val="tx1"/>
                                    </a:solidFill>
                                    <a:latin typeface="Cambria Math" panose="02040503050406030204" pitchFamily="18" charset="0"/>
                                    <a:cs typeface="+mn-cs"/>
                                  </a:rPr>
                                  <m:t>4</m:t>
                                </m:r>
                              </m:den>
                            </m:f>
                            <m:r>
                              <a:rPr lang="en-US" altLang="zh-CN" sz="4000">
                                <a:solidFill>
                                  <a:schemeClr val="tx1"/>
                                </a:solidFill>
                                <a:latin typeface="Cambria Math" panose="02040503050406030204" pitchFamily="18" charset="0"/>
                                <a:cs typeface="+mn-cs"/>
                              </a:rPr>
                              <m:t>)</m:t>
                            </m:r>
                          </m:e>
                        </m:func>
                      </m:num>
                      <m:den>
                        <m:func>
                          <m:funcPr>
                            <m:ctrlPr>
                              <a:rPr lang="en-US" altLang="zh-CN" sz="4000" i="1">
                                <a:solidFill>
                                  <a:schemeClr val="tx1"/>
                                </a:solidFill>
                                <a:latin typeface="Cambria Math" panose="02040503050406030204" pitchFamily="18" charset="0"/>
                                <a:cs typeface="+mn-cs"/>
                              </a:rPr>
                            </m:ctrlPr>
                          </m:funcPr>
                          <m:fName>
                            <m:r>
                              <m:rPr>
                                <m:sty m:val="p"/>
                              </m:rPr>
                              <a:rPr lang="en-US" altLang="zh-CN" sz="4000">
                                <a:solidFill>
                                  <a:schemeClr val="tx1"/>
                                </a:solidFill>
                                <a:latin typeface="Cambria Math" panose="02040503050406030204" pitchFamily="18" charset="0"/>
                                <a:cs typeface="+mn-cs"/>
                              </a:rPr>
                              <m:t>cos</m:t>
                            </m:r>
                          </m:fName>
                          <m:e>
                            <m:r>
                              <a:rPr lang="en-US" altLang="zh-CN" sz="4000">
                                <a:solidFill>
                                  <a:schemeClr val="tx1"/>
                                </a:solidFill>
                                <a:latin typeface="Cambria Math" panose="02040503050406030204" pitchFamily="18" charset="0"/>
                                <a:cs typeface="+mn-cs"/>
                              </a:rPr>
                              <m:t>(</m:t>
                            </m:r>
                            <m:f>
                              <m:fPr>
                                <m:ctrlPr>
                                  <a:rPr lang="en-US" altLang="zh-CN" sz="4000" i="1">
                                    <a:solidFill>
                                      <a:schemeClr val="tx1"/>
                                    </a:solidFill>
                                    <a:latin typeface="Cambria Math" panose="02040503050406030204" pitchFamily="18" charset="0"/>
                                    <a:cs typeface="+mn-cs"/>
                                  </a:rPr>
                                </m:ctrlPr>
                              </m:fPr>
                              <m:num>
                                <m:r>
                                  <a:rPr lang="en-US" altLang="zh-CN" sz="4000">
                                    <a:solidFill>
                                      <a:schemeClr val="tx1"/>
                                    </a:solidFill>
                                    <a:latin typeface="Cambria Math" panose="02040503050406030204" pitchFamily="18" charset="0"/>
                                    <a:cs typeface="+mn-cs"/>
                                  </a:rPr>
                                  <m:t>𝜑</m:t>
                                </m:r>
                              </m:num>
                              <m:den>
                                <m:r>
                                  <a:rPr lang="en-US" altLang="zh-CN" sz="4000">
                                    <a:solidFill>
                                      <a:schemeClr val="tx1"/>
                                    </a:solidFill>
                                    <a:latin typeface="Cambria Math" panose="02040503050406030204" pitchFamily="18" charset="0"/>
                                    <a:cs typeface="+mn-cs"/>
                                  </a:rPr>
                                  <m:t>2</m:t>
                                </m:r>
                              </m:den>
                            </m:f>
                            <m:r>
                              <a:rPr lang="en-US" altLang="zh-CN" sz="4000">
                                <a:solidFill>
                                  <a:schemeClr val="tx1"/>
                                </a:solidFill>
                                <a:latin typeface="Cambria Math" panose="02040503050406030204" pitchFamily="18" charset="0"/>
                                <a:cs typeface="+mn-cs"/>
                              </a:rPr>
                              <m:t>)</m:t>
                            </m:r>
                          </m:e>
                        </m:func>
                      </m:den>
                    </m:f>
                  </m:oMath>
                </a14:m>
                <a:r>
                  <a:rPr lang="en-US" altLang="zh-CN" sz="4800" dirty="0">
                    <a:solidFill>
                      <a:schemeClr val="tx1"/>
                    </a:solidFill>
                    <a:latin typeface="+mn-lt"/>
                    <a:cs typeface="+mn-cs"/>
                  </a:rPr>
                  <a:t> [Yzerman 2020], </a:t>
                </a:r>
                <a14:m>
                  <m:oMath xmlns:m="http://schemas.openxmlformats.org/officeDocument/2006/math">
                    <m:r>
                      <a:rPr lang="en-US" altLang="zh-CN" sz="4800">
                        <a:solidFill>
                          <a:schemeClr val="tx1"/>
                        </a:solidFill>
                        <a:latin typeface="Cambria Math" panose="02040503050406030204" pitchFamily="18" charset="0"/>
                      </a:rPr>
                      <m:t>𝜑</m:t>
                    </m:r>
                  </m:oMath>
                </a14:m>
                <a:r>
                  <a:rPr lang="zh-CN" altLang="en-US" sz="4800" dirty="0">
                    <a:solidFill>
                      <a:schemeClr val="tx1"/>
                    </a:solidFill>
                    <a:latin typeface="+mn-lt"/>
                    <a:cs typeface="+mn-cs"/>
                  </a:rPr>
                  <a:t> </a:t>
                </a:r>
                <a:r>
                  <a:rPr lang="en-US" altLang="zh-CN" sz="4800" dirty="0">
                    <a:solidFill>
                      <a:schemeClr val="tx1"/>
                    </a:solidFill>
                    <a:latin typeface="+mn-lt"/>
                    <a:cs typeface="+mn-cs"/>
                  </a:rPr>
                  <a:t>is turning angle</a:t>
                </a:r>
              </a:p>
              <a:p>
                <a:pPr marL="609600" indent="-609600">
                  <a:lnSpc>
                    <a:spcPct val="150000"/>
                  </a:lnSpc>
                  <a:buClrTx/>
                  <a:buSzPct val="123000"/>
                  <a:buChar char="•"/>
                </a:pPr>
                <a:r>
                  <a:rPr lang="en-US" altLang="zh-CN" sz="4400" dirty="0">
                    <a:solidFill>
                      <a:srgbClr val="000000"/>
                    </a:solidFill>
                    <a:latin typeface="+mn-lt"/>
                    <a:cs typeface="+mn-cs"/>
                  </a:rPr>
                  <a:t>Subdivision into quadratic </a:t>
                </a:r>
                <a:r>
                  <a:rPr lang="en-US" altLang="zh-CN" sz="4400" dirty="0" err="1">
                    <a:solidFill>
                      <a:srgbClr val="000000"/>
                    </a:solidFill>
                    <a:latin typeface="+mn-lt"/>
                    <a:cs typeface="+mn-cs"/>
                  </a:rPr>
                  <a:t>subcurves</a:t>
                </a:r>
                <a:r>
                  <a:rPr lang="en-US" altLang="zh-CN" sz="4400" dirty="0">
                    <a:solidFill>
                      <a:srgbClr val="000000"/>
                    </a:solidFill>
                    <a:latin typeface="+mn-lt"/>
                    <a:cs typeface="+mn-cs"/>
                  </a:rPr>
                  <a:t> with </a:t>
                </a:r>
                <a14:m>
                  <m:oMath xmlns:m="http://schemas.openxmlformats.org/officeDocument/2006/math">
                    <m:r>
                      <a:rPr lang="en-US" altLang="zh-CN" sz="4400">
                        <a:solidFill>
                          <a:schemeClr val="tx1"/>
                        </a:solidFill>
                        <a:latin typeface="Cambria Math" panose="02040503050406030204" pitchFamily="18" charset="0"/>
                      </a:rPr>
                      <m:t>𝜑</m:t>
                    </m:r>
                    <m:r>
                      <a:rPr lang="en-US" altLang="zh-CN" sz="4400" b="0" i="0" smtClean="0">
                        <a:solidFill>
                          <a:srgbClr val="000000"/>
                        </a:solidFill>
                        <a:latin typeface="Cambria Math" panose="02040503050406030204" pitchFamily="18" charset="0"/>
                      </a:rPr>
                      <m:t>≤</m:t>
                    </m:r>
                    <m:f>
                      <m:fPr>
                        <m:ctrlPr>
                          <a:rPr lang="en-US" altLang="zh-CN" sz="4400" i="1">
                            <a:solidFill>
                              <a:srgbClr val="000000"/>
                            </a:solidFill>
                            <a:latin typeface="Cambria Math" panose="02040503050406030204" pitchFamily="18" charset="0"/>
                          </a:rPr>
                        </m:ctrlPr>
                      </m:fPr>
                      <m:num>
                        <m:r>
                          <a:rPr lang="en-US" altLang="zh-CN" sz="4400">
                            <a:solidFill>
                              <a:srgbClr val="000000"/>
                            </a:solidFill>
                            <a:latin typeface="Cambria Math" panose="02040503050406030204" pitchFamily="18" charset="0"/>
                          </a:rPr>
                          <m:t>𝜋</m:t>
                        </m:r>
                      </m:num>
                      <m:den>
                        <m:r>
                          <a:rPr lang="en-US" altLang="zh-CN" sz="4400" i="1">
                            <a:solidFill>
                              <a:srgbClr val="000000"/>
                            </a:solidFill>
                            <a:latin typeface="Cambria Math" panose="02040503050406030204" pitchFamily="18" charset="0"/>
                          </a:rPr>
                          <m:t>6</m:t>
                        </m:r>
                      </m:den>
                    </m:f>
                  </m:oMath>
                </a14:m>
                <a:endParaRPr lang="en-US" altLang="zh-CN" sz="4400" dirty="0">
                  <a:solidFill>
                    <a:srgbClr val="000000"/>
                  </a:solidFill>
                  <a:latin typeface="+mn-lt"/>
                  <a:cs typeface="+mn-cs"/>
                </a:endParaRPr>
              </a:p>
              <a:p>
                <a:pPr marL="952500" lvl="1" indent="-609600">
                  <a:lnSpc>
                    <a:spcPct val="150000"/>
                  </a:lnSpc>
                  <a:buClrTx/>
                  <a:buSzPct val="123000"/>
                </a:pPr>
                <a:r>
                  <a:rPr lang="en-US" altLang="zh-CN" sz="4000" dirty="0">
                    <a:solidFill>
                      <a:srgbClr val="000000"/>
                    </a:solidFill>
                  </a:rPr>
                  <a:t>Relative error </a:t>
                </a:r>
                <a14:m>
                  <m:oMath xmlns:m="http://schemas.openxmlformats.org/officeDocument/2006/math">
                    <m:r>
                      <a:rPr lang="en-US" altLang="zh-CN" sz="4000">
                        <a:solidFill>
                          <a:srgbClr val="000000"/>
                        </a:solidFill>
                        <a:latin typeface="Cambria Math" panose="02040503050406030204" pitchFamily="18" charset="0"/>
                      </a:rPr>
                      <m:t>≤</m:t>
                    </m:r>
                  </m:oMath>
                </a14:m>
                <a:r>
                  <a:rPr lang="en-US" altLang="zh-CN" sz="4000" dirty="0">
                    <a:solidFill>
                      <a:srgbClr val="000000"/>
                    </a:solidFill>
                  </a:rPr>
                  <a:t> 0.06% </a:t>
                </a:r>
                <a:endParaRPr lang="en-US" altLang="zh-CN" sz="4000" dirty="0">
                  <a:solidFill>
                    <a:srgbClr val="000000"/>
                  </a:solidFill>
                  <a:latin typeface="+mn-lt"/>
                  <a:cs typeface="+mn-cs"/>
                </a:endParaRPr>
              </a:p>
            </p:txBody>
          </p:sp>
        </mc:Choice>
        <mc:Fallback xmlns="">
          <p:sp>
            <p:nvSpPr>
              <p:cNvPr id="7" name="내용 개체 틀 2">
                <a:extLst>
                  <a:ext uri="{FF2B5EF4-FFF2-40B4-BE49-F238E27FC236}">
                    <a16:creationId xmlns:a16="http://schemas.microsoft.com/office/drawing/2014/main" id="{ECD72367-4F45-0CEB-3E27-0CEDA451D3C3}"/>
                  </a:ext>
                </a:extLst>
              </p:cNvPr>
              <p:cNvSpPr txBox="1">
                <a:spLocks noRot="1" noChangeAspect="1" noMove="1" noResize="1" noEditPoints="1" noAdjustHandles="1" noChangeArrowheads="1" noChangeShapeType="1" noTextEdit="1"/>
              </p:cNvSpPr>
              <p:nvPr/>
            </p:nvSpPr>
            <p:spPr>
              <a:xfrm>
                <a:off x="1618325" y="2551739"/>
                <a:ext cx="21137766" cy="10145700"/>
              </a:xfrm>
              <a:prstGeom prst="rect">
                <a:avLst/>
              </a:prstGeom>
              <a:blipFill>
                <a:blip r:embed="rId5"/>
                <a:stretch>
                  <a:fillRect l="-1557" t="-240"/>
                </a:stretch>
              </a:blipFill>
            </p:spPr>
            <p:txBody>
              <a:bodyPr/>
              <a:lstStyle/>
              <a:p>
                <a:r>
                  <a:rPr lang="zh-CN" altLang="en-US">
                    <a:noFill/>
                  </a:rPr>
                  <a:t> </a:t>
                </a:r>
              </a:p>
            </p:txBody>
          </p:sp>
        </mc:Fallback>
      </mc:AlternateContent>
      <p:sp>
        <p:nvSpPr>
          <p:cNvPr id="5" name="文本框 7">
            <a:extLst>
              <a:ext uri="{FF2B5EF4-FFF2-40B4-BE49-F238E27FC236}">
                <a16:creationId xmlns:a16="http://schemas.microsoft.com/office/drawing/2014/main" id="{ADCF7253-2FB7-A858-A229-073867B7FECA}"/>
              </a:ext>
            </a:extLst>
          </p:cNvPr>
          <p:cNvSpPr txBox="1"/>
          <p:nvPr/>
        </p:nvSpPr>
        <p:spPr>
          <a:xfrm>
            <a:off x="723900" y="247650"/>
            <a:ext cx="18561627"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Method: Curvature-Guided Subdivision</a:t>
            </a:r>
            <a:endParaRPr lang="zh-CN" altLang="en-US" sz="8800" b="1" i="1" dirty="0">
              <a:latin typeface="Arial Narrow" panose="020B0606020202030204" pitchFamily="34" charset="0"/>
              <a:cs typeface="Arial" panose="020B0604020202020204" pitchFamily="34" charset="0"/>
            </a:endParaRPr>
          </a:p>
        </p:txBody>
      </p:sp>
      <p:pic>
        <p:nvPicPr>
          <p:cNvPr id="6" name="图形 5">
            <a:extLst>
              <a:ext uri="{FF2B5EF4-FFF2-40B4-BE49-F238E27FC236}">
                <a16:creationId xmlns:a16="http://schemas.microsoft.com/office/drawing/2014/main" id="{7E2FF03D-57CD-79E9-2204-87BEE8ABFC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909042" y="4530416"/>
            <a:ext cx="8057637" cy="4157254"/>
          </a:xfrm>
          <a:prstGeom prst="rect">
            <a:avLst/>
          </a:prstGeom>
        </p:spPr>
      </p:pic>
    </p:spTree>
    <p:extLst>
      <p:ext uri="{BB962C8B-B14F-4D97-AF65-F5344CB8AC3E}">
        <p14:creationId xmlns:p14="http://schemas.microsoft.com/office/powerpoint/2010/main" val="1579309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AEC07AD-9B73-60AC-7CF8-F8E9EB8B4280}"/>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8813ABB-6BDF-2B86-5C63-CB8E8C976A30}"/>
              </a:ext>
            </a:extLst>
          </p:cNvPr>
          <p:cNvPicPr>
            <a:picLocks noChangeAspect="1"/>
          </p:cNvPicPr>
          <p:nvPr/>
        </p:nvPicPr>
        <p:blipFill>
          <a:blip r:embed="rId3"/>
          <a:stretch>
            <a:fillRect/>
          </a:stretch>
        </p:blipFill>
        <p:spPr>
          <a:xfrm>
            <a:off x="15689954" y="7624589"/>
            <a:ext cx="6268500" cy="5354131"/>
          </a:xfrm>
          <a:prstGeom prst="rect">
            <a:avLst/>
          </a:prstGeom>
        </p:spPr>
      </p:pic>
      <p:pic>
        <p:nvPicPr>
          <p:cNvPr id="2" name="图片 1">
            <a:extLst>
              <a:ext uri="{FF2B5EF4-FFF2-40B4-BE49-F238E27FC236}">
                <a16:creationId xmlns:a16="http://schemas.microsoft.com/office/drawing/2014/main" id="{1CA1E6B1-D99B-EFAE-A12D-643E8F72CB19}"/>
              </a:ext>
            </a:extLst>
          </p:cNvPr>
          <p:cNvPicPr>
            <a:picLocks noChangeAspect="1"/>
          </p:cNvPicPr>
          <p:nvPr/>
        </p:nvPicPr>
        <p:blipFill>
          <a:blip r:embed="rId4"/>
          <a:stretch>
            <a:fillRect/>
          </a:stretch>
        </p:blipFill>
        <p:spPr>
          <a:xfrm>
            <a:off x="15317689" y="2051944"/>
            <a:ext cx="6268500" cy="4626534"/>
          </a:xfrm>
          <a:prstGeom prst="rect">
            <a:avLst/>
          </a:prstGeom>
        </p:spPr>
      </p:pic>
      <p:sp>
        <p:nvSpPr>
          <p:cNvPr id="198" name="直接连接符 5">
            <a:extLst>
              <a:ext uri="{FF2B5EF4-FFF2-40B4-BE49-F238E27FC236}">
                <a16:creationId xmlns:a16="http://schemas.microsoft.com/office/drawing/2014/main" id="{E8CAF94D-A566-0A61-1957-A4A109528EAC}"/>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ED5A4855-C387-92AB-BCD5-88D2DC9DB055}"/>
              </a:ext>
            </a:extLst>
          </p:cNvPr>
          <p:cNvPicPr>
            <a:picLocks noChangeAspect="1"/>
          </p:cNvPicPr>
          <p:nvPr/>
        </p:nvPicPr>
        <p:blipFill>
          <a:blip r:embed="rId5"/>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5BF597DC-C556-4027-EA37-645F57C58A58}"/>
              </a:ext>
            </a:extLst>
          </p:cNvPr>
          <p:cNvPicPr>
            <a:picLocks noChangeAspect="1"/>
          </p:cNvPicPr>
          <p:nvPr/>
        </p:nvPicPr>
        <p:blipFill>
          <a:blip r:embed="rId6"/>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4489F74C-1F0A-7B98-DB52-3963F4FED889}"/>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3143C8C0-DEE4-EE30-D3FF-212E7F966D09}"/>
                  </a:ext>
                </a:extLst>
              </p:cNvPr>
              <p:cNvSpPr txBox="1">
                <a:spLocks/>
              </p:cNvSpPr>
              <p:nvPr/>
            </p:nvSpPr>
            <p:spPr>
              <a:xfrm>
                <a:off x="1618325" y="2551739"/>
                <a:ext cx="21137766" cy="10145700"/>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Error analysis for offset curve fitting</a:t>
                </a:r>
              </a:p>
              <a:p>
                <a:pPr marL="609600" indent="-609600">
                  <a:lnSpc>
                    <a:spcPct val="150000"/>
                  </a:lnSpc>
                  <a:buClrTx/>
                  <a:buSzPct val="123000"/>
                  <a:buChar char="•"/>
                </a:pPr>
                <a:r>
                  <a:rPr lang="en-US" altLang="zh-CN" sz="4800" dirty="0">
                    <a:solidFill>
                      <a:srgbClr val="000000"/>
                    </a:solidFill>
                    <a:latin typeface="+mn-lt"/>
                    <a:cs typeface="+mn-cs"/>
                  </a:rPr>
                  <a:t>Relative error:</a:t>
                </a:r>
                <a:r>
                  <a:rPr lang="en-US" altLang="zh-CN" sz="4400" dirty="0"/>
                  <a:t> </a:t>
                </a:r>
                <a14:m>
                  <m:oMath xmlns:m="http://schemas.openxmlformats.org/officeDocument/2006/math">
                    <m:r>
                      <a:rPr lang="en-US" altLang="zh-CN" sz="4000" i="1" smtClean="0">
                        <a:solidFill>
                          <a:schemeClr val="tx1"/>
                        </a:solidFill>
                        <a:latin typeface="Cambria Math" panose="02040503050406030204" pitchFamily="18" charset="0"/>
                      </a:rPr>
                      <m:t>𝜂</m:t>
                    </m:r>
                    <m:r>
                      <a:rPr lang="en-US" altLang="zh-CN" sz="4000" i="1" smtClean="0">
                        <a:solidFill>
                          <a:schemeClr val="tx1"/>
                        </a:solidFill>
                        <a:latin typeface="Cambria Math" panose="02040503050406030204" pitchFamily="18" charset="0"/>
                      </a:rPr>
                      <m:t>=</m:t>
                    </m:r>
                    <m:func>
                      <m:funcPr>
                        <m:ctrlPr>
                          <a:rPr lang="en-US" altLang="zh-CN" sz="4000" i="1">
                            <a:solidFill>
                              <a:schemeClr val="tx1"/>
                            </a:solidFill>
                            <a:latin typeface="Cambria Math" panose="02040503050406030204" pitchFamily="18" charset="0"/>
                          </a:rPr>
                        </m:ctrlPr>
                      </m:funcPr>
                      <m:fName>
                        <m:limLow>
                          <m:limLowPr>
                            <m:ctrlPr>
                              <a:rPr lang="en-US" altLang="zh-CN" sz="4000" i="1">
                                <a:solidFill>
                                  <a:schemeClr val="tx1"/>
                                </a:solidFill>
                                <a:latin typeface="Cambria Math" panose="02040503050406030204" pitchFamily="18" charset="0"/>
                              </a:rPr>
                            </m:ctrlPr>
                          </m:limLowPr>
                          <m:e>
                            <m:r>
                              <m:rPr>
                                <m:sty m:val="p"/>
                              </m:rPr>
                              <a:rPr lang="en-US" altLang="zh-CN" sz="4000">
                                <a:solidFill>
                                  <a:schemeClr val="tx1"/>
                                </a:solidFill>
                                <a:latin typeface="Cambria Math" panose="02040503050406030204" pitchFamily="18" charset="0"/>
                              </a:rPr>
                              <m:t>max</m:t>
                            </m:r>
                          </m:e>
                          <m:lim>
                            <m:r>
                              <a:rPr lang="en-US" altLang="zh-CN" sz="4000" i="1">
                                <a:solidFill>
                                  <a:schemeClr val="tx1"/>
                                </a:solidFill>
                                <a:latin typeface="Cambria Math" panose="02040503050406030204" pitchFamily="18" charset="0"/>
                              </a:rPr>
                              <m:t>𝑡</m:t>
                            </m:r>
                            <m:r>
                              <a:rPr lang="en-US" altLang="zh-CN" sz="4000" i="1">
                                <a:solidFill>
                                  <a:schemeClr val="tx1"/>
                                </a:solidFill>
                                <a:latin typeface="Cambria Math" panose="02040503050406030204" pitchFamily="18" charset="0"/>
                              </a:rPr>
                              <m:t>∈[0,1]</m:t>
                            </m:r>
                          </m:lim>
                        </m:limLow>
                      </m:fName>
                      <m:e>
                        <m:f>
                          <m:fPr>
                            <m:ctrlPr>
                              <a:rPr lang="en-US" altLang="zh-CN" sz="4000" i="1">
                                <a:solidFill>
                                  <a:schemeClr val="tx1"/>
                                </a:solidFill>
                                <a:latin typeface="Cambria Math" panose="02040503050406030204" pitchFamily="18" charset="0"/>
                              </a:rPr>
                            </m:ctrlPr>
                          </m:fPr>
                          <m:num>
                            <m:r>
                              <a:rPr lang="en-US" altLang="zh-CN" sz="4000" i="1">
                                <a:solidFill>
                                  <a:schemeClr val="tx1"/>
                                </a:solidFill>
                                <a:latin typeface="Cambria Math" panose="02040503050406030204" pitchFamily="18" charset="0"/>
                              </a:rPr>
                              <m:t>|</m:t>
                            </m:r>
                            <m:acc>
                              <m:accPr>
                                <m:chr m:val="̂"/>
                                <m:ctrlPr>
                                  <a:rPr lang="en-US" altLang="zh-CN" sz="4000" i="1">
                                    <a:solidFill>
                                      <a:schemeClr val="tx1"/>
                                    </a:solidFill>
                                    <a:latin typeface="Cambria Math" panose="02040503050406030204" pitchFamily="18" charset="0"/>
                                  </a:rPr>
                                </m:ctrlPr>
                              </m:accPr>
                              <m:e>
                                <m:r>
                                  <a:rPr lang="en-US" altLang="zh-CN" sz="4000" i="1">
                                    <a:solidFill>
                                      <a:schemeClr val="tx1"/>
                                    </a:solidFill>
                                    <a:latin typeface="Cambria Math" panose="02040503050406030204" pitchFamily="18" charset="0"/>
                                  </a:rPr>
                                  <m:t>𝑑</m:t>
                                </m:r>
                              </m:e>
                            </m:acc>
                            <m:d>
                              <m:dPr>
                                <m:ctrlPr>
                                  <a:rPr lang="en-US" altLang="zh-CN" sz="4000" i="1">
                                    <a:solidFill>
                                      <a:schemeClr val="tx1"/>
                                    </a:solidFill>
                                    <a:latin typeface="Cambria Math" panose="02040503050406030204" pitchFamily="18" charset="0"/>
                                  </a:rPr>
                                </m:ctrlPr>
                              </m:dPr>
                              <m:e>
                                <m:r>
                                  <a:rPr lang="en-US" altLang="zh-CN" sz="4000" i="1">
                                    <a:solidFill>
                                      <a:schemeClr val="tx1"/>
                                    </a:solidFill>
                                    <a:latin typeface="Cambria Math" panose="02040503050406030204" pitchFamily="18" charset="0"/>
                                  </a:rPr>
                                  <m:t>𝑡</m:t>
                                </m:r>
                              </m:e>
                            </m:d>
                            <m:r>
                              <a:rPr lang="en-US" altLang="zh-CN" sz="4000" i="1">
                                <a:solidFill>
                                  <a:schemeClr val="tx1"/>
                                </a:solidFill>
                                <a:latin typeface="Cambria Math" panose="02040503050406030204" pitchFamily="18" charset="0"/>
                              </a:rPr>
                              <m:t>−</m:t>
                            </m:r>
                            <m:r>
                              <a:rPr lang="en-US" altLang="zh-CN" sz="4000" i="1">
                                <a:solidFill>
                                  <a:schemeClr val="tx1"/>
                                </a:solidFill>
                                <a:latin typeface="Cambria Math" panose="02040503050406030204" pitchFamily="18" charset="0"/>
                              </a:rPr>
                              <m:t>𝑑</m:t>
                            </m:r>
                            <m:r>
                              <a:rPr lang="en-US" altLang="zh-CN" sz="4000" i="1">
                                <a:solidFill>
                                  <a:schemeClr val="tx1"/>
                                </a:solidFill>
                                <a:latin typeface="Cambria Math" panose="02040503050406030204" pitchFamily="18" charset="0"/>
                              </a:rPr>
                              <m:t>|</m:t>
                            </m:r>
                          </m:num>
                          <m:den>
                            <m:r>
                              <a:rPr lang="en-US" altLang="zh-CN" sz="4000" i="1">
                                <a:solidFill>
                                  <a:schemeClr val="tx1"/>
                                </a:solidFill>
                                <a:latin typeface="Cambria Math" panose="02040503050406030204" pitchFamily="18" charset="0"/>
                              </a:rPr>
                              <m:t>𝑑</m:t>
                            </m:r>
                          </m:den>
                        </m:f>
                      </m:e>
                    </m:func>
                  </m:oMath>
                </a14:m>
                <a:endParaRPr lang="en-US" altLang="zh-CN" sz="4000" dirty="0">
                  <a:solidFill>
                    <a:srgbClr val="000000"/>
                  </a:solidFill>
                  <a:latin typeface="+mn-lt"/>
                  <a:cs typeface="+mn-cs"/>
                </a:endParaRPr>
              </a:p>
              <a:p>
                <a:pPr marL="609600" indent="-609600">
                  <a:lnSpc>
                    <a:spcPct val="150000"/>
                  </a:lnSpc>
                  <a:buClrTx/>
                  <a:buSzPct val="123000"/>
                  <a:buFont typeface="Arial" panose="020B0604020202020204" pitchFamily="34" charset="0"/>
                  <a:buChar char="•"/>
                </a:pPr>
                <a14:m>
                  <m:oMath xmlns:m="http://schemas.openxmlformats.org/officeDocument/2006/math">
                    <m:r>
                      <a:rPr lang="en-US" altLang="zh-CN" sz="4000">
                        <a:solidFill>
                          <a:schemeClr val="tx1"/>
                        </a:solidFill>
                        <a:latin typeface="Cambria Math" panose="02040503050406030204" pitchFamily="18" charset="0"/>
                        <a:cs typeface="+mn-cs"/>
                      </a:rPr>
                      <m:t>𝜂</m:t>
                    </m:r>
                    <m:r>
                      <a:rPr lang="en-US" altLang="zh-CN" sz="4000">
                        <a:solidFill>
                          <a:schemeClr val="tx1"/>
                        </a:solidFill>
                        <a:latin typeface="Cambria Math" panose="02040503050406030204" pitchFamily="18" charset="0"/>
                        <a:cs typeface="+mn-cs"/>
                      </a:rPr>
                      <m:t>=</m:t>
                    </m:r>
                    <m:f>
                      <m:fPr>
                        <m:ctrlPr>
                          <a:rPr lang="en-US" altLang="zh-CN" sz="4000" i="1">
                            <a:solidFill>
                              <a:schemeClr val="tx1"/>
                            </a:solidFill>
                            <a:latin typeface="Cambria Math" panose="02040503050406030204" pitchFamily="18" charset="0"/>
                            <a:cs typeface="+mn-cs"/>
                          </a:rPr>
                        </m:ctrlPr>
                      </m:fPr>
                      <m:num>
                        <m:r>
                          <a:rPr lang="en-US" altLang="zh-CN" sz="4000">
                            <a:solidFill>
                              <a:schemeClr val="tx1"/>
                            </a:solidFill>
                            <a:latin typeface="Cambria Math" panose="02040503050406030204" pitchFamily="18" charset="0"/>
                            <a:cs typeface="+mn-cs"/>
                          </a:rPr>
                          <m:t>2</m:t>
                        </m:r>
                        <m:func>
                          <m:funcPr>
                            <m:ctrlPr>
                              <a:rPr lang="en-US" altLang="zh-CN" sz="4000" i="1">
                                <a:solidFill>
                                  <a:schemeClr val="tx1"/>
                                </a:solidFill>
                                <a:latin typeface="Cambria Math" panose="02040503050406030204" pitchFamily="18" charset="0"/>
                                <a:cs typeface="+mn-cs"/>
                              </a:rPr>
                            </m:ctrlPr>
                          </m:funcPr>
                          <m:fName>
                            <m:sSup>
                              <m:sSupPr>
                                <m:ctrlPr>
                                  <a:rPr lang="en-US" altLang="zh-CN" sz="4000" i="1">
                                    <a:solidFill>
                                      <a:schemeClr val="tx1"/>
                                    </a:solidFill>
                                    <a:latin typeface="Cambria Math" panose="02040503050406030204" pitchFamily="18" charset="0"/>
                                    <a:cs typeface="+mn-cs"/>
                                  </a:rPr>
                                </m:ctrlPr>
                              </m:sSupPr>
                              <m:e>
                                <m:r>
                                  <m:rPr>
                                    <m:sty m:val="p"/>
                                  </m:rPr>
                                  <a:rPr lang="en-US" altLang="zh-CN" sz="4000">
                                    <a:solidFill>
                                      <a:schemeClr val="tx1"/>
                                    </a:solidFill>
                                    <a:latin typeface="Cambria Math" panose="02040503050406030204" pitchFamily="18" charset="0"/>
                                    <a:cs typeface="+mn-cs"/>
                                  </a:rPr>
                                  <m:t>sin</m:t>
                                </m:r>
                              </m:e>
                              <m:sup>
                                <m:r>
                                  <a:rPr lang="en-US" altLang="zh-CN" sz="4000">
                                    <a:solidFill>
                                      <a:schemeClr val="tx1"/>
                                    </a:solidFill>
                                    <a:latin typeface="Cambria Math" panose="02040503050406030204" pitchFamily="18" charset="0"/>
                                    <a:cs typeface="+mn-cs"/>
                                  </a:rPr>
                                  <m:t>4</m:t>
                                </m:r>
                              </m:sup>
                            </m:sSup>
                          </m:fName>
                          <m:e>
                            <m:r>
                              <a:rPr lang="en-US" altLang="zh-CN" sz="4000">
                                <a:solidFill>
                                  <a:schemeClr val="tx1"/>
                                </a:solidFill>
                                <a:latin typeface="Cambria Math" panose="02040503050406030204" pitchFamily="18" charset="0"/>
                                <a:cs typeface="+mn-cs"/>
                              </a:rPr>
                              <m:t>(</m:t>
                            </m:r>
                            <m:f>
                              <m:fPr>
                                <m:ctrlPr>
                                  <a:rPr lang="en-US" altLang="zh-CN" sz="4000" i="1">
                                    <a:solidFill>
                                      <a:schemeClr val="tx1"/>
                                    </a:solidFill>
                                    <a:latin typeface="Cambria Math" panose="02040503050406030204" pitchFamily="18" charset="0"/>
                                    <a:cs typeface="+mn-cs"/>
                                  </a:rPr>
                                </m:ctrlPr>
                              </m:fPr>
                              <m:num>
                                <m:r>
                                  <a:rPr lang="en-US" altLang="zh-CN" sz="4000">
                                    <a:solidFill>
                                      <a:schemeClr val="tx1"/>
                                    </a:solidFill>
                                    <a:latin typeface="Cambria Math" panose="02040503050406030204" pitchFamily="18" charset="0"/>
                                    <a:cs typeface="+mn-cs"/>
                                  </a:rPr>
                                  <m:t>𝜑</m:t>
                                </m:r>
                              </m:num>
                              <m:den>
                                <m:r>
                                  <a:rPr lang="en-US" altLang="zh-CN" sz="4000">
                                    <a:solidFill>
                                      <a:schemeClr val="tx1"/>
                                    </a:solidFill>
                                    <a:latin typeface="Cambria Math" panose="02040503050406030204" pitchFamily="18" charset="0"/>
                                    <a:cs typeface="+mn-cs"/>
                                  </a:rPr>
                                  <m:t>4</m:t>
                                </m:r>
                              </m:den>
                            </m:f>
                            <m:r>
                              <a:rPr lang="en-US" altLang="zh-CN" sz="4000">
                                <a:solidFill>
                                  <a:schemeClr val="tx1"/>
                                </a:solidFill>
                                <a:latin typeface="Cambria Math" panose="02040503050406030204" pitchFamily="18" charset="0"/>
                                <a:cs typeface="+mn-cs"/>
                              </a:rPr>
                              <m:t>)</m:t>
                            </m:r>
                          </m:e>
                        </m:func>
                      </m:num>
                      <m:den>
                        <m:func>
                          <m:funcPr>
                            <m:ctrlPr>
                              <a:rPr lang="en-US" altLang="zh-CN" sz="4000" i="1">
                                <a:solidFill>
                                  <a:schemeClr val="tx1"/>
                                </a:solidFill>
                                <a:latin typeface="Cambria Math" panose="02040503050406030204" pitchFamily="18" charset="0"/>
                                <a:cs typeface="+mn-cs"/>
                              </a:rPr>
                            </m:ctrlPr>
                          </m:funcPr>
                          <m:fName>
                            <m:r>
                              <m:rPr>
                                <m:sty m:val="p"/>
                              </m:rPr>
                              <a:rPr lang="en-US" altLang="zh-CN" sz="4000">
                                <a:solidFill>
                                  <a:schemeClr val="tx1"/>
                                </a:solidFill>
                                <a:latin typeface="Cambria Math" panose="02040503050406030204" pitchFamily="18" charset="0"/>
                                <a:cs typeface="+mn-cs"/>
                              </a:rPr>
                              <m:t>cos</m:t>
                            </m:r>
                          </m:fName>
                          <m:e>
                            <m:r>
                              <a:rPr lang="en-US" altLang="zh-CN" sz="4000">
                                <a:solidFill>
                                  <a:schemeClr val="tx1"/>
                                </a:solidFill>
                                <a:latin typeface="Cambria Math" panose="02040503050406030204" pitchFamily="18" charset="0"/>
                                <a:cs typeface="+mn-cs"/>
                              </a:rPr>
                              <m:t>(</m:t>
                            </m:r>
                            <m:f>
                              <m:fPr>
                                <m:ctrlPr>
                                  <a:rPr lang="en-US" altLang="zh-CN" sz="4000" i="1">
                                    <a:solidFill>
                                      <a:schemeClr val="tx1"/>
                                    </a:solidFill>
                                    <a:latin typeface="Cambria Math" panose="02040503050406030204" pitchFamily="18" charset="0"/>
                                    <a:cs typeface="+mn-cs"/>
                                  </a:rPr>
                                </m:ctrlPr>
                              </m:fPr>
                              <m:num>
                                <m:r>
                                  <a:rPr lang="en-US" altLang="zh-CN" sz="4000">
                                    <a:solidFill>
                                      <a:schemeClr val="tx1"/>
                                    </a:solidFill>
                                    <a:latin typeface="Cambria Math" panose="02040503050406030204" pitchFamily="18" charset="0"/>
                                    <a:cs typeface="+mn-cs"/>
                                  </a:rPr>
                                  <m:t>𝜑</m:t>
                                </m:r>
                              </m:num>
                              <m:den>
                                <m:r>
                                  <a:rPr lang="en-US" altLang="zh-CN" sz="4000">
                                    <a:solidFill>
                                      <a:schemeClr val="tx1"/>
                                    </a:solidFill>
                                    <a:latin typeface="Cambria Math" panose="02040503050406030204" pitchFamily="18" charset="0"/>
                                    <a:cs typeface="+mn-cs"/>
                                  </a:rPr>
                                  <m:t>2</m:t>
                                </m:r>
                              </m:den>
                            </m:f>
                            <m:r>
                              <a:rPr lang="en-US" altLang="zh-CN" sz="4000">
                                <a:solidFill>
                                  <a:schemeClr val="tx1"/>
                                </a:solidFill>
                                <a:latin typeface="Cambria Math" panose="02040503050406030204" pitchFamily="18" charset="0"/>
                                <a:cs typeface="+mn-cs"/>
                              </a:rPr>
                              <m:t>)</m:t>
                            </m:r>
                          </m:e>
                        </m:func>
                      </m:den>
                    </m:f>
                  </m:oMath>
                </a14:m>
                <a:r>
                  <a:rPr lang="en-US" altLang="zh-CN" sz="4800" dirty="0">
                    <a:solidFill>
                      <a:schemeClr val="tx1"/>
                    </a:solidFill>
                    <a:latin typeface="+mn-lt"/>
                    <a:cs typeface="+mn-cs"/>
                  </a:rPr>
                  <a:t> [Yzerman 2020], </a:t>
                </a:r>
                <a14:m>
                  <m:oMath xmlns:m="http://schemas.openxmlformats.org/officeDocument/2006/math">
                    <m:r>
                      <a:rPr lang="en-US" altLang="zh-CN" sz="4800">
                        <a:solidFill>
                          <a:schemeClr val="tx1"/>
                        </a:solidFill>
                        <a:latin typeface="Cambria Math" panose="02040503050406030204" pitchFamily="18" charset="0"/>
                      </a:rPr>
                      <m:t>𝜑</m:t>
                    </m:r>
                  </m:oMath>
                </a14:m>
                <a:r>
                  <a:rPr lang="zh-CN" altLang="en-US" sz="4800" dirty="0">
                    <a:solidFill>
                      <a:schemeClr val="tx1"/>
                    </a:solidFill>
                    <a:latin typeface="+mn-lt"/>
                    <a:cs typeface="+mn-cs"/>
                  </a:rPr>
                  <a:t> </a:t>
                </a:r>
                <a:r>
                  <a:rPr lang="en-US" altLang="zh-CN" sz="4800" dirty="0">
                    <a:solidFill>
                      <a:schemeClr val="tx1"/>
                    </a:solidFill>
                    <a:latin typeface="+mn-lt"/>
                    <a:cs typeface="+mn-cs"/>
                  </a:rPr>
                  <a:t>is turning angle</a:t>
                </a:r>
              </a:p>
              <a:p>
                <a:pPr marL="609600" indent="-609600">
                  <a:lnSpc>
                    <a:spcPct val="150000"/>
                  </a:lnSpc>
                  <a:buClrTx/>
                  <a:buSzPct val="123000"/>
                  <a:buFont typeface="Arial" panose="020B0604020202020204" pitchFamily="34" charset="0"/>
                  <a:buChar char="•"/>
                </a:pPr>
                <a:r>
                  <a:rPr lang="en-US" altLang="zh-CN" sz="4800" dirty="0">
                    <a:solidFill>
                      <a:schemeClr val="tx1"/>
                    </a:solidFill>
                    <a:latin typeface="+mn-lt"/>
                    <a:cs typeface="+mn-cs"/>
                  </a:rPr>
                  <a:t>Example: </a:t>
                </a:r>
                <a14:m>
                  <m:oMath xmlns:m="http://schemas.openxmlformats.org/officeDocument/2006/math">
                    <m:r>
                      <a:rPr lang="en-US" altLang="zh-CN" sz="4800" i="1" dirty="0" smtClean="0">
                        <a:solidFill>
                          <a:schemeClr val="tx1"/>
                        </a:solidFill>
                        <a:latin typeface="Cambria Math" panose="02040503050406030204" pitchFamily="18" charset="0"/>
                        <a:cs typeface="+mn-cs"/>
                      </a:rPr>
                      <m:t>𝑑</m:t>
                    </m:r>
                    <m:r>
                      <a:rPr lang="en-US" altLang="zh-CN" sz="4800" i="1" dirty="0" smtClean="0">
                        <a:solidFill>
                          <a:schemeClr val="tx1"/>
                        </a:solidFill>
                        <a:latin typeface="Cambria Math" panose="02040503050406030204" pitchFamily="18" charset="0"/>
                        <a:cs typeface="+mn-cs"/>
                      </a:rPr>
                      <m:t>=50 </m:t>
                    </m:r>
                  </m:oMath>
                </a14:m>
                <a:r>
                  <a:rPr lang="en-US" altLang="zh-CN" sz="4800" dirty="0">
                    <a:solidFill>
                      <a:schemeClr val="tx1"/>
                    </a:solidFill>
                    <a:latin typeface="+mn-lt"/>
                    <a:cs typeface="+mn-cs"/>
                  </a:rPr>
                  <a:t>pixels</a:t>
                </a:r>
              </a:p>
              <a:p>
                <a:pPr marL="952500" lvl="1" indent="-609600">
                  <a:lnSpc>
                    <a:spcPct val="150000"/>
                  </a:lnSpc>
                  <a:buClrTx/>
                  <a:buSzPct val="123000"/>
                </a:pPr>
                <a14:m>
                  <m:oMath xmlns:m="http://schemas.openxmlformats.org/officeDocument/2006/math">
                    <m:r>
                      <a:rPr lang="en-US" altLang="zh-CN" sz="4400" i="1" smtClean="0">
                        <a:solidFill>
                          <a:schemeClr val="tx1"/>
                        </a:solidFill>
                        <a:latin typeface="Cambria Math" panose="02040503050406030204" pitchFamily="18" charset="0"/>
                      </a:rPr>
                      <m:t>𝜑</m:t>
                    </m:r>
                    <m:r>
                      <a:rPr lang="en-US" altLang="zh-CN" sz="4400" i="1" smtClean="0">
                        <a:solidFill>
                          <a:schemeClr val="tx1"/>
                        </a:solidFill>
                        <a:latin typeface="Cambria Math" panose="02040503050406030204" pitchFamily="18" charset="0"/>
                      </a:rPr>
                      <m:t>=</m:t>
                    </m:r>
                    <m:f>
                      <m:fPr>
                        <m:ctrlPr>
                          <a:rPr lang="en-US" altLang="zh-CN" sz="4400" i="1">
                            <a:solidFill>
                              <a:schemeClr val="tx1"/>
                            </a:solidFill>
                            <a:latin typeface="Cambria Math" panose="02040503050406030204" pitchFamily="18" charset="0"/>
                          </a:rPr>
                        </m:ctrlPr>
                      </m:fPr>
                      <m:num>
                        <m:r>
                          <a:rPr lang="en-US" altLang="zh-CN" sz="4400" i="1">
                            <a:solidFill>
                              <a:schemeClr val="tx1"/>
                            </a:solidFill>
                            <a:latin typeface="Cambria Math" panose="02040503050406030204" pitchFamily="18" charset="0"/>
                          </a:rPr>
                          <m:t>𝜋</m:t>
                        </m:r>
                      </m:num>
                      <m:den>
                        <m:r>
                          <a:rPr lang="en-US" altLang="zh-CN" sz="4400" i="1">
                            <a:solidFill>
                              <a:schemeClr val="tx1"/>
                            </a:solidFill>
                            <a:latin typeface="Cambria Math" panose="02040503050406030204" pitchFamily="18" charset="0"/>
                          </a:rPr>
                          <m:t>2</m:t>
                        </m:r>
                      </m:den>
                    </m:f>
                    <m:r>
                      <a:rPr lang="en-US" altLang="zh-CN" sz="4400" i="1">
                        <a:solidFill>
                          <a:schemeClr val="tx1"/>
                        </a:solidFill>
                        <a:latin typeface="Cambria Math" panose="02040503050406030204" pitchFamily="18" charset="0"/>
                      </a:rPr>
                      <m:t>, </m:t>
                    </m:r>
                    <m:r>
                      <a:rPr lang="en-US" altLang="zh-CN" sz="4400" i="1">
                        <a:solidFill>
                          <a:schemeClr val="tx1"/>
                        </a:solidFill>
                        <a:latin typeface="Cambria Math" panose="02040503050406030204" pitchFamily="18" charset="0"/>
                      </a:rPr>
                      <m:t>𝜂</m:t>
                    </m:r>
                    <m:r>
                      <a:rPr lang="en-US" altLang="zh-CN" sz="4400" i="1">
                        <a:solidFill>
                          <a:schemeClr val="tx1"/>
                        </a:solidFill>
                        <a:latin typeface="Cambria Math" panose="02040503050406030204" pitchFamily="18" charset="0"/>
                      </a:rPr>
                      <m:t>≈6%,</m:t>
                    </m:r>
                  </m:oMath>
                </a14:m>
                <a:r>
                  <a:rPr lang="en-US" altLang="zh-CN" sz="4400" dirty="0">
                    <a:solidFill>
                      <a:schemeClr val="tx1"/>
                    </a:solidFill>
                  </a:rPr>
                  <a:t> absolute error </a:t>
                </a:r>
                <a14:m>
                  <m:oMath xmlns:m="http://schemas.openxmlformats.org/officeDocument/2006/math">
                    <m:r>
                      <a:rPr lang="en-US" altLang="zh-CN" sz="4400" b="0" i="1" dirty="0" smtClean="0">
                        <a:solidFill>
                          <a:schemeClr val="tx1"/>
                        </a:solidFill>
                        <a:latin typeface="Cambria Math" panose="02040503050406030204" pitchFamily="18" charset="0"/>
                      </a:rPr>
                      <m:t>≈</m:t>
                    </m:r>
                  </m:oMath>
                </a14:m>
                <a:r>
                  <a:rPr lang="en-US" altLang="zh-CN" sz="4400" dirty="0">
                    <a:solidFill>
                      <a:schemeClr val="tx1"/>
                    </a:solidFill>
                  </a:rPr>
                  <a:t> 3 pixels</a:t>
                </a:r>
              </a:p>
              <a:p>
                <a:pPr marL="952500" lvl="1" indent="-609600">
                  <a:lnSpc>
                    <a:spcPct val="150000"/>
                  </a:lnSpc>
                  <a:buClrTx/>
                  <a:buSzPct val="123000"/>
                </a:pPr>
                <a14:m>
                  <m:oMath xmlns:m="http://schemas.openxmlformats.org/officeDocument/2006/math">
                    <m:r>
                      <a:rPr lang="en-US" altLang="zh-CN" sz="4400" i="1">
                        <a:solidFill>
                          <a:schemeClr val="tx1"/>
                        </a:solidFill>
                        <a:latin typeface="Cambria Math" panose="02040503050406030204" pitchFamily="18" charset="0"/>
                      </a:rPr>
                      <m:t>𝜑</m:t>
                    </m:r>
                    <m:r>
                      <a:rPr lang="en-US" altLang="zh-CN" sz="4400" i="1">
                        <a:solidFill>
                          <a:schemeClr val="tx1"/>
                        </a:solidFill>
                        <a:latin typeface="Cambria Math" panose="02040503050406030204" pitchFamily="18" charset="0"/>
                      </a:rPr>
                      <m:t>=</m:t>
                    </m:r>
                    <m:f>
                      <m:fPr>
                        <m:ctrlPr>
                          <a:rPr lang="en-US" altLang="zh-CN" sz="4400" i="1">
                            <a:solidFill>
                              <a:schemeClr val="tx1"/>
                            </a:solidFill>
                            <a:latin typeface="Cambria Math" panose="02040503050406030204" pitchFamily="18" charset="0"/>
                          </a:rPr>
                        </m:ctrlPr>
                      </m:fPr>
                      <m:num>
                        <m:r>
                          <a:rPr lang="en-US" altLang="zh-CN" sz="4400" i="1">
                            <a:solidFill>
                              <a:schemeClr val="tx1"/>
                            </a:solidFill>
                            <a:latin typeface="Cambria Math" panose="02040503050406030204" pitchFamily="18" charset="0"/>
                          </a:rPr>
                          <m:t>𝜋</m:t>
                        </m:r>
                      </m:num>
                      <m:den>
                        <m:r>
                          <a:rPr lang="en-US" altLang="zh-CN" sz="4400" b="0" i="1" smtClean="0">
                            <a:solidFill>
                              <a:schemeClr val="tx1"/>
                            </a:solidFill>
                            <a:latin typeface="Cambria Math" panose="02040503050406030204" pitchFamily="18" charset="0"/>
                          </a:rPr>
                          <m:t>6</m:t>
                        </m:r>
                      </m:den>
                    </m:f>
                    <m:r>
                      <a:rPr lang="en-US" altLang="zh-CN" sz="4400" i="1">
                        <a:solidFill>
                          <a:schemeClr val="tx1"/>
                        </a:solidFill>
                        <a:latin typeface="Cambria Math" panose="02040503050406030204" pitchFamily="18" charset="0"/>
                      </a:rPr>
                      <m:t>, </m:t>
                    </m:r>
                    <m:r>
                      <a:rPr lang="en-US" altLang="zh-CN" sz="4400" i="1">
                        <a:solidFill>
                          <a:schemeClr val="tx1"/>
                        </a:solidFill>
                        <a:latin typeface="Cambria Math" panose="02040503050406030204" pitchFamily="18" charset="0"/>
                      </a:rPr>
                      <m:t>𝜂</m:t>
                    </m:r>
                    <m:r>
                      <a:rPr lang="en-US" altLang="zh-CN" sz="4400" i="1">
                        <a:solidFill>
                          <a:schemeClr val="tx1"/>
                        </a:solidFill>
                        <a:latin typeface="Cambria Math" panose="02040503050406030204" pitchFamily="18" charset="0"/>
                      </a:rPr>
                      <m:t>≈0.06%,</m:t>
                    </m:r>
                  </m:oMath>
                </a14:m>
                <a:r>
                  <a:rPr lang="en-US" altLang="zh-CN" sz="4400" dirty="0">
                    <a:solidFill>
                      <a:schemeClr val="tx1"/>
                    </a:solidFill>
                  </a:rPr>
                  <a:t> absolute error </a:t>
                </a:r>
                <a14:m>
                  <m:oMath xmlns:m="http://schemas.openxmlformats.org/officeDocument/2006/math">
                    <m:r>
                      <a:rPr lang="en-US" altLang="zh-CN" sz="4400" b="0" i="1" dirty="0" smtClean="0">
                        <a:solidFill>
                          <a:schemeClr val="tx1"/>
                        </a:solidFill>
                        <a:latin typeface="Cambria Math" panose="02040503050406030204" pitchFamily="18" charset="0"/>
                      </a:rPr>
                      <m:t>≈</m:t>
                    </m:r>
                  </m:oMath>
                </a14:m>
                <a:r>
                  <a:rPr lang="en-US" altLang="zh-CN" sz="4400" dirty="0">
                    <a:solidFill>
                      <a:schemeClr val="tx1"/>
                    </a:solidFill>
                  </a:rPr>
                  <a:t> 0.03 pixels</a:t>
                </a:r>
              </a:p>
              <a:p>
                <a:pPr marL="952500" lvl="1" indent="-609600">
                  <a:lnSpc>
                    <a:spcPct val="150000"/>
                  </a:lnSpc>
                  <a:buClrTx/>
                  <a:buSzPct val="123000"/>
                </a:pPr>
                <a:endParaRPr lang="en-US" altLang="zh-CN" sz="4400" dirty="0">
                  <a:solidFill>
                    <a:schemeClr val="tx1"/>
                  </a:solidFill>
                  <a:latin typeface="+mn-lt"/>
                  <a:cs typeface="+mn-cs"/>
                </a:endParaRPr>
              </a:p>
            </p:txBody>
          </p:sp>
        </mc:Choice>
        <mc:Fallback xmlns="">
          <p:sp>
            <p:nvSpPr>
              <p:cNvPr id="7" name="내용 개체 틀 2">
                <a:extLst>
                  <a:ext uri="{FF2B5EF4-FFF2-40B4-BE49-F238E27FC236}">
                    <a16:creationId xmlns:a16="http://schemas.microsoft.com/office/drawing/2014/main" id="{3143C8C0-DEE4-EE30-D3FF-212E7F966D09}"/>
                  </a:ext>
                </a:extLst>
              </p:cNvPr>
              <p:cNvSpPr txBox="1">
                <a:spLocks noRot="1" noChangeAspect="1" noMove="1" noResize="1" noEditPoints="1" noAdjustHandles="1" noChangeArrowheads="1" noChangeShapeType="1" noTextEdit="1"/>
              </p:cNvSpPr>
              <p:nvPr/>
            </p:nvSpPr>
            <p:spPr>
              <a:xfrm>
                <a:off x="1618325" y="2551739"/>
                <a:ext cx="21137766" cy="10145700"/>
              </a:xfrm>
              <a:prstGeom prst="rect">
                <a:avLst/>
              </a:prstGeom>
              <a:blipFill>
                <a:blip r:embed="rId7"/>
                <a:stretch>
                  <a:fillRect l="-1557" t="-240"/>
                </a:stretch>
              </a:blipFill>
            </p:spPr>
            <p:txBody>
              <a:bodyPr/>
              <a:lstStyle/>
              <a:p>
                <a:r>
                  <a:rPr lang="zh-CN" altLang="en-US">
                    <a:noFill/>
                  </a:rPr>
                  <a:t> </a:t>
                </a:r>
              </a:p>
            </p:txBody>
          </p:sp>
        </mc:Fallback>
      </mc:AlternateContent>
      <p:sp>
        <p:nvSpPr>
          <p:cNvPr id="5" name="文本框 7">
            <a:extLst>
              <a:ext uri="{FF2B5EF4-FFF2-40B4-BE49-F238E27FC236}">
                <a16:creationId xmlns:a16="http://schemas.microsoft.com/office/drawing/2014/main" id="{427E4786-FF97-4351-7A9C-F761D0A9E58F}"/>
              </a:ext>
            </a:extLst>
          </p:cNvPr>
          <p:cNvSpPr txBox="1"/>
          <p:nvPr/>
        </p:nvSpPr>
        <p:spPr>
          <a:xfrm>
            <a:off x="723900" y="247650"/>
            <a:ext cx="18561627" cy="1538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Method: Curvature-Guided Subdivision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358706883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81E9-C4BE-044A-668B-9CEC5CF568FE}"/>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E681A4A8-5827-5FE0-D1AA-14FD172EA505}"/>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29F7D086-9F56-E7AE-7066-206D43D3E8F4}"/>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3BA89109-BFD9-1204-2E13-BB040C6B9041}"/>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8A7CB22A-47EE-510F-EF63-39A60C5A73C7}"/>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2DEE8094-728B-531D-8FF1-7A0916D2F430}"/>
                  </a:ext>
                </a:extLst>
              </p:cNvPr>
              <p:cNvSpPr txBox="1">
                <a:spLocks/>
              </p:cNvSpPr>
              <p:nvPr/>
            </p:nvSpPr>
            <p:spPr>
              <a:xfrm>
                <a:off x="1618325" y="2313202"/>
                <a:ext cx="21137766" cy="10802289"/>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Subdivide into </a:t>
                </a:r>
                <a14:m>
                  <m:oMath xmlns:m="http://schemas.openxmlformats.org/officeDocument/2006/math">
                    <m:r>
                      <a:rPr lang="en-US" altLang="zh-CN" sz="4800" i="1" dirty="0" smtClean="0">
                        <a:solidFill>
                          <a:srgbClr val="000000"/>
                        </a:solidFill>
                        <a:latin typeface="Cambria Math" panose="02040503050406030204" pitchFamily="18" charset="0"/>
                        <a:cs typeface="+mn-cs"/>
                      </a:rPr>
                      <m:t>𝐾</m:t>
                    </m:r>
                    <m:r>
                      <a:rPr lang="en-US" altLang="zh-CN" sz="4800" i="1" dirty="0" smtClean="0">
                        <a:solidFill>
                          <a:srgbClr val="000000"/>
                        </a:solidFill>
                        <a:latin typeface="Cambria Math" panose="02040503050406030204" pitchFamily="18" charset="0"/>
                        <a:cs typeface="+mn-cs"/>
                      </a:rPr>
                      <m:t>=</m:t>
                    </m:r>
                    <m:d>
                      <m:dPr>
                        <m:begChr m:val="⌈"/>
                        <m:endChr m:val="⌉"/>
                        <m:ctrlPr>
                          <a:rPr lang="en-US" altLang="zh-CN" sz="4000" i="1" dirty="0" smtClean="0">
                            <a:solidFill>
                              <a:srgbClr val="000000"/>
                            </a:solidFill>
                            <a:latin typeface="Cambria Math" panose="02040503050406030204" pitchFamily="18" charset="0"/>
                            <a:cs typeface="+mn-cs"/>
                          </a:rPr>
                        </m:ctrlPr>
                      </m:dPr>
                      <m:e>
                        <m:f>
                          <m:fPr>
                            <m:ctrlPr>
                              <a:rPr lang="en-US" altLang="zh-CN" sz="4000" i="1" dirty="0">
                                <a:solidFill>
                                  <a:srgbClr val="000000"/>
                                </a:solidFill>
                                <a:latin typeface="Cambria Math" panose="02040503050406030204" pitchFamily="18" charset="0"/>
                                <a:cs typeface="+mn-cs"/>
                              </a:rPr>
                            </m:ctrlPr>
                          </m:fPr>
                          <m:num>
                            <m:r>
                              <a:rPr lang="en-US" altLang="zh-CN" sz="4000" i="1" dirty="0">
                                <a:solidFill>
                                  <a:srgbClr val="000000"/>
                                </a:solidFill>
                                <a:latin typeface="Cambria Math" panose="02040503050406030204" pitchFamily="18" charset="0"/>
                                <a:cs typeface="+mn-cs"/>
                              </a:rPr>
                              <m:t>𝜑</m:t>
                            </m:r>
                          </m:num>
                          <m:den>
                            <m:sSub>
                              <m:sSubPr>
                                <m:ctrlPr>
                                  <a:rPr lang="en-US" altLang="zh-CN" sz="4000" i="1" dirty="0">
                                    <a:solidFill>
                                      <a:srgbClr val="000000"/>
                                    </a:solidFill>
                                    <a:latin typeface="Cambria Math" panose="02040503050406030204" pitchFamily="18" charset="0"/>
                                    <a:cs typeface="+mn-cs"/>
                                  </a:rPr>
                                </m:ctrlPr>
                              </m:sSubPr>
                              <m:e>
                                <m:r>
                                  <a:rPr lang="en-US" altLang="zh-CN" sz="4000" i="1" dirty="0">
                                    <a:solidFill>
                                      <a:srgbClr val="000000"/>
                                    </a:solidFill>
                                    <a:latin typeface="Cambria Math" panose="02040503050406030204" pitchFamily="18" charset="0"/>
                                    <a:cs typeface="+mn-cs"/>
                                  </a:rPr>
                                  <m:t>𝜑</m:t>
                                </m:r>
                              </m:e>
                              <m:sub>
                                <m:r>
                                  <a:rPr lang="en-US" altLang="zh-CN" sz="4000" i="0" dirty="0">
                                    <a:solidFill>
                                      <a:srgbClr val="000000"/>
                                    </a:solidFill>
                                    <a:latin typeface="Cambria Math" panose="02040503050406030204" pitchFamily="18" charset="0"/>
                                    <a:cs typeface="+mn-cs"/>
                                  </a:rPr>
                                  <m:t>0</m:t>
                                </m:r>
                              </m:sub>
                            </m:sSub>
                          </m:den>
                        </m:f>
                      </m:e>
                    </m:d>
                  </m:oMath>
                </a14:m>
                <a:r>
                  <a:rPr lang="en-US" altLang="zh-CN" sz="4000" dirty="0">
                    <a:solidFill>
                      <a:srgbClr val="000000"/>
                    </a:solidFill>
                    <a:latin typeface="+mn-lt"/>
                    <a:cs typeface="+mn-cs"/>
                  </a:rPr>
                  <a:t> subcurves</a:t>
                </a:r>
              </a:p>
              <a:p>
                <a:pPr marL="609600" indent="-609600">
                  <a:lnSpc>
                    <a:spcPct val="150000"/>
                  </a:lnSpc>
                  <a:buClrTx/>
                  <a:buSzPct val="123000"/>
                  <a:buChar char="•"/>
                </a:pPr>
                <a14:m>
                  <m:oMath xmlns:m="http://schemas.openxmlformats.org/officeDocument/2006/math">
                    <m:sSub>
                      <m:sSubPr>
                        <m:ctrlPr>
                          <a:rPr lang="en-US" altLang="zh-CN" sz="4800" b="1" i="1">
                            <a:solidFill>
                              <a:srgbClr val="7030A0"/>
                            </a:solidFill>
                            <a:latin typeface="Cambria Math" panose="02040503050406030204" pitchFamily="18" charset="0"/>
                          </a:rPr>
                        </m:ctrlPr>
                      </m:sSubPr>
                      <m:e>
                        <m:r>
                          <a:rPr lang="en-US" altLang="zh-CN" sz="4800" b="1">
                            <a:solidFill>
                              <a:srgbClr val="7030A0"/>
                            </a:solidFill>
                            <a:latin typeface="Cambria Math" panose="02040503050406030204" pitchFamily="18" charset="0"/>
                          </a:rPr>
                          <m:t>𝐐</m:t>
                        </m:r>
                      </m:e>
                      <m:sub>
                        <m:r>
                          <a:rPr lang="en-US" altLang="zh-CN" sz="4800" i="1">
                            <a:solidFill>
                              <a:srgbClr val="7030A0"/>
                            </a:solidFill>
                            <a:latin typeface="Cambria Math" panose="02040503050406030204" pitchFamily="18" charset="0"/>
                          </a:rPr>
                          <m:t>𝑖</m:t>
                        </m:r>
                        <m:r>
                          <a:rPr lang="en-US" altLang="zh-CN" sz="4800" i="1">
                            <a:solidFill>
                              <a:srgbClr val="7030A0"/>
                            </a:solidFill>
                            <a:latin typeface="Cambria Math" panose="02040503050406030204" pitchFamily="18" charset="0"/>
                          </a:rPr>
                          <m:t>,0</m:t>
                        </m:r>
                      </m:sub>
                    </m:sSub>
                    <m:r>
                      <a:rPr lang="en-US" altLang="zh-CN" sz="4800" b="1" i="1" smtClean="0">
                        <a:solidFill>
                          <a:srgbClr val="7030A0"/>
                        </a:solidFill>
                        <a:latin typeface="Cambria Math" panose="02040503050406030204" pitchFamily="18" charset="0"/>
                      </a:rPr>
                      <m:t>,</m:t>
                    </m:r>
                    <m:sSub>
                      <m:sSubPr>
                        <m:ctrlPr>
                          <a:rPr lang="en-US" altLang="zh-CN" sz="4800" b="1" i="1">
                            <a:solidFill>
                              <a:srgbClr val="7030A0"/>
                            </a:solidFill>
                            <a:latin typeface="Cambria Math" panose="02040503050406030204" pitchFamily="18" charset="0"/>
                          </a:rPr>
                        </m:ctrlPr>
                      </m:sSubPr>
                      <m:e>
                        <m:r>
                          <a:rPr lang="en-US" altLang="zh-CN" sz="4800" b="1">
                            <a:solidFill>
                              <a:srgbClr val="7030A0"/>
                            </a:solidFill>
                            <a:latin typeface="Cambria Math" panose="02040503050406030204" pitchFamily="18" charset="0"/>
                          </a:rPr>
                          <m:t>𝐐</m:t>
                        </m:r>
                      </m:e>
                      <m:sub>
                        <m:r>
                          <a:rPr lang="en-US" altLang="zh-CN" sz="4800" i="1">
                            <a:solidFill>
                              <a:srgbClr val="7030A0"/>
                            </a:solidFill>
                            <a:latin typeface="Cambria Math" panose="02040503050406030204" pitchFamily="18" charset="0"/>
                          </a:rPr>
                          <m:t>𝑖</m:t>
                        </m:r>
                        <m:r>
                          <a:rPr lang="en-US" altLang="zh-CN" sz="4800" i="1">
                            <a:solidFill>
                              <a:srgbClr val="7030A0"/>
                            </a:solidFill>
                            <a:latin typeface="Cambria Math" panose="02040503050406030204" pitchFamily="18" charset="0"/>
                          </a:rPr>
                          <m:t>,1</m:t>
                        </m:r>
                      </m:sub>
                    </m:sSub>
                    <m:r>
                      <a:rPr lang="en-US" altLang="zh-CN" sz="4800" b="1" i="1" smtClean="0">
                        <a:solidFill>
                          <a:srgbClr val="7030A0"/>
                        </a:solidFill>
                        <a:latin typeface="Cambria Math" panose="02040503050406030204" pitchFamily="18" charset="0"/>
                      </a:rPr>
                      <m:t>,</m:t>
                    </m:r>
                    <m:sSub>
                      <m:sSubPr>
                        <m:ctrlPr>
                          <a:rPr lang="en-US" altLang="zh-CN" sz="4800" b="1" i="1">
                            <a:solidFill>
                              <a:srgbClr val="7030A0"/>
                            </a:solidFill>
                            <a:latin typeface="Cambria Math" panose="02040503050406030204" pitchFamily="18" charset="0"/>
                          </a:rPr>
                        </m:ctrlPr>
                      </m:sSubPr>
                      <m:e>
                        <m:r>
                          <a:rPr lang="en-US" altLang="zh-CN" sz="4800" b="1">
                            <a:solidFill>
                              <a:srgbClr val="7030A0"/>
                            </a:solidFill>
                            <a:latin typeface="Cambria Math" panose="02040503050406030204" pitchFamily="18" charset="0"/>
                          </a:rPr>
                          <m:t>𝐐</m:t>
                        </m:r>
                      </m:e>
                      <m:sub>
                        <m:r>
                          <a:rPr lang="en-US" altLang="zh-CN" sz="4800" i="1">
                            <a:solidFill>
                              <a:srgbClr val="7030A0"/>
                            </a:solidFill>
                            <a:latin typeface="Cambria Math" panose="02040503050406030204" pitchFamily="18" charset="0"/>
                          </a:rPr>
                          <m:t>𝑖</m:t>
                        </m:r>
                        <m:r>
                          <a:rPr lang="en-US" altLang="zh-CN" sz="4800" i="1">
                            <a:solidFill>
                              <a:srgbClr val="7030A0"/>
                            </a:solidFill>
                            <a:latin typeface="Cambria Math" panose="02040503050406030204" pitchFamily="18" charset="0"/>
                          </a:rPr>
                          <m:t>,2</m:t>
                        </m:r>
                      </m:sub>
                    </m:sSub>
                    <m:r>
                      <a:rPr lang="en-US" altLang="zh-CN" sz="4800" b="1" i="1" smtClean="0">
                        <a:solidFill>
                          <a:srgbClr val="7030A0"/>
                        </a:solidFill>
                        <a:latin typeface="Cambria Math" panose="02040503050406030204" pitchFamily="18" charset="0"/>
                      </a:rPr>
                      <m:t>:</m:t>
                    </m:r>
                  </m:oMath>
                </a14:m>
                <a:r>
                  <a:rPr lang="en-US" altLang="zh-CN" sz="4800" dirty="0">
                    <a:solidFill>
                      <a:srgbClr val="000000"/>
                    </a:solidFill>
                    <a:latin typeface="+mn-lt"/>
                    <a:cs typeface="+mn-cs"/>
                  </a:rPr>
                  <a:t> control points of</a:t>
                </a:r>
                <a:r>
                  <a:rPr lang="zh-CN" altLang="en-US" sz="4800" dirty="0">
                    <a:solidFill>
                      <a:srgbClr val="000000"/>
                    </a:solidFill>
                    <a:latin typeface="+mn-lt"/>
                    <a:cs typeface="+mn-cs"/>
                  </a:rPr>
                  <a:t> </a:t>
                </a:r>
                <a14:m>
                  <m:oMath xmlns:m="http://schemas.openxmlformats.org/officeDocument/2006/math">
                    <m:r>
                      <a:rPr lang="en-US" altLang="zh-CN" sz="4800" i="1" dirty="0" smtClean="0">
                        <a:solidFill>
                          <a:srgbClr val="7030A0"/>
                        </a:solidFill>
                        <a:latin typeface="Cambria Math" panose="02040503050406030204" pitchFamily="18" charset="0"/>
                        <a:cs typeface="+mn-cs"/>
                      </a:rPr>
                      <m:t>𝑖</m:t>
                    </m:r>
                  </m:oMath>
                </a14:m>
                <a:r>
                  <a:rPr lang="en-US" altLang="zh-CN" sz="4800" dirty="0">
                    <a:solidFill>
                      <a:srgbClr val="000000"/>
                    </a:solidFill>
                    <a:latin typeface="+mn-lt"/>
                    <a:cs typeface="+mn-cs"/>
                  </a:rPr>
                  <a:t>-</a:t>
                </a:r>
                <a:r>
                  <a:rPr lang="en-US" altLang="zh-CN" sz="4800" dirty="0" err="1">
                    <a:solidFill>
                      <a:srgbClr val="000000"/>
                    </a:solidFill>
                    <a:latin typeface="+mn-lt"/>
                    <a:cs typeface="+mn-cs"/>
                  </a:rPr>
                  <a:t>th</a:t>
                </a:r>
                <a:r>
                  <a:rPr lang="en-US" altLang="zh-CN" sz="4800" dirty="0">
                    <a:solidFill>
                      <a:srgbClr val="000000"/>
                    </a:solidFill>
                    <a:latin typeface="+mn-lt"/>
                    <a:cs typeface="+mn-cs"/>
                  </a:rPr>
                  <a:t> </a:t>
                </a:r>
                <a:r>
                  <a:rPr lang="en-US" altLang="zh-CN" sz="4800" dirty="0" err="1">
                    <a:solidFill>
                      <a:srgbClr val="000000"/>
                    </a:solidFill>
                    <a:latin typeface="+mn-lt"/>
                    <a:cs typeface="+mn-cs"/>
                  </a:rPr>
                  <a:t>subcurve</a:t>
                </a:r>
                <a:endParaRPr lang="en-US" altLang="zh-CN" sz="4800" dirty="0">
                  <a:solidFill>
                    <a:srgbClr val="000000"/>
                  </a:solidFill>
                  <a:latin typeface="+mn-lt"/>
                  <a:cs typeface="+mn-cs"/>
                </a:endParaRPr>
              </a:p>
              <a:p>
                <a:pPr marL="609600" indent="-609600">
                  <a:lnSpc>
                    <a:spcPct val="150000"/>
                  </a:lnSpc>
                  <a:buClrTx/>
                  <a:buSzPct val="123000"/>
                  <a:buChar char="•"/>
                </a:pPr>
                <a:r>
                  <a:rPr lang="en-US" altLang="zh-CN" sz="4800" dirty="0">
                    <a:solidFill>
                      <a:schemeClr val="tx1"/>
                    </a:solidFill>
                  </a:rPr>
                  <a:t>Assume </a:t>
                </a:r>
                <a14:m>
                  <m:oMath xmlns:m="http://schemas.openxmlformats.org/officeDocument/2006/math">
                    <m:sSub>
                      <m:sSubPr>
                        <m:ctrlPr>
                          <a:rPr lang="en-US" altLang="zh-CN" sz="4800" b="1" i="1">
                            <a:solidFill>
                              <a:srgbClr val="7030A0"/>
                            </a:solidFill>
                            <a:latin typeface="Cambria Math" panose="02040503050406030204" pitchFamily="18" charset="0"/>
                          </a:rPr>
                        </m:ctrlPr>
                      </m:sSubPr>
                      <m:e>
                        <m:r>
                          <a:rPr lang="en-US" altLang="zh-CN" sz="4800" b="1">
                            <a:solidFill>
                              <a:srgbClr val="7030A0"/>
                            </a:solidFill>
                            <a:latin typeface="Cambria Math" panose="02040503050406030204" pitchFamily="18" charset="0"/>
                          </a:rPr>
                          <m:t>𝐐</m:t>
                        </m:r>
                      </m:e>
                      <m:sub>
                        <m:r>
                          <a:rPr lang="en-US" altLang="zh-CN" sz="4800" i="1">
                            <a:solidFill>
                              <a:srgbClr val="7030A0"/>
                            </a:solidFill>
                            <a:latin typeface="Cambria Math" panose="02040503050406030204" pitchFamily="18" charset="0"/>
                          </a:rPr>
                          <m:t>𝑖</m:t>
                        </m:r>
                        <m:r>
                          <a:rPr lang="en-US" altLang="zh-CN" sz="4800" i="1">
                            <a:solidFill>
                              <a:srgbClr val="7030A0"/>
                            </a:solidFill>
                            <a:latin typeface="Cambria Math" panose="02040503050406030204" pitchFamily="18" charset="0"/>
                          </a:rPr>
                          <m:t>,0</m:t>
                        </m:r>
                      </m:sub>
                    </m:sSub>
                    <m:r>
                      <a:rPr lang="en-US" altLang="zh-CN" sz="4800" b="1" i="1" smtClean="0">
                        <a:solidFill>
                          <a:srgbClr val="7030A0"/>
                        </a:solidFill>
                        <a:latin typeface="Cambria Math" panose="02040503050406030204" pitchFamily="18" charset="0"/>
                      </a:rPr>
                      <m:t>=</m:t>
                    </m:r>
                    <m:r>
                      <a:rPr lang="en-US" altLang="zh-CN" sz="4800" b="1" i="0">
                        <a:solidFill>
                          <a:srgbClr val="7030A0"/>
                        </a:solidFill>
                        <a:latin typeface="Cambria Math" panose="02040503050406030204" pitchFamily="18" charset="0"/>
                      </a:rPr>
                      <m:t>𝐁</m:t>
                    </m:r>
                    <m:d>
                      <m:dPr>
                        <m:ctrlPr>
                          <a:rPr lang="en-US" altLang="zh-CN" sz="4800" b="1" i="1" smtClean="0">
                            <a:solidFill>
                              <a:srgbClr val="7030A0"/>
                            </a:solidFill>
                            <a:latin typeface="Cambria Math" panose="02040503050406030204" pitchFamily="18" charset="0"/>
                          </a:rPr>
                        </m:ctrlPr>
                      </m:dPr>
                      <m:e>
                        <m:sSub>
                          <m:sSubPr>
                            <m:ctrlPr>
                              <a:rPr lang="en-US" altLang="zh-CN" sz="4800" b="1" i="1" smtClean="0">
                                <a:solidFill>
                                  <a:srgbClr val="7030A0"/>
                                </a:solidFill>
                                <a:latin typeface="Cambria Math" panose="02040503050406030204" pitchFamily="18" charset="0"/>
                              </a:rPr>
                            </m:ctrlPr>
                          </m:sSubPr>
                          <m:e>
                            <m:r>
                              <a:rPr lang="en-US" altLang="zh-CN" sz="4800" b="0" i="1" smtClean="0">
                                <a:solidFill>
                                  <a:srgbClr val="7030A0"/>
                                </a:solidFill>
                                <a:latin typeface="Cambria Math" panose="02040503050406030204" pitchFamily="18" charset="0"/>
                              </a:rPr>
                              <m:t>𝑡</m:t>
                            </m:r>
                          </m:e>
                          <m:sub>
                            <m:r>
                              <m:rPr>
                                <m:sty m:val="p"/>
                              </m:rPr>
                              <a:rPr lang="en-US" altLang="zh-CN" sz="4800" b="0" i="0" smtClean="0">
                                <a:solidFill>
                                  <a:srgbClr val="7030A0"/>
                                </a:solidFill>
                                <a:latin typeface="Cambria Math" panose="02040503050406030204" pitchFamily="18" charset="0"/>
                              </a:rPr>
                              <m:t>i</m:t>
                            </m:r>
                          </m:sub>
                        </m:sSub>
                      </m:e>
                    </m:d>
                    <m:r>
                      <a:rPr lang="en-US" altLang="zh-CN" sz="4800" b="0" i="0" smtClean="0">
                        <a:solidFill>
                          <a:srgbClr val="7030A0"/>
                        </a:solidFill>
                        <a:latin typeface="Cambria Math" panose="02040503050406030204" pitchFamily="18" charset="0"/>
                      </a:rPr>
                      <m:t>,</m:t>
                    </m:r>
                  </m:oMath>
                </a14:m>
                <a:r>
                  <a:rPr lang="en-US" altLang="zh-CN" sz="4800" dirty="0">
                    <a:solidFill>
                      <a:srgbClr val="000000"/>
                    </a:solidFill>
                    <a:latin typeface="+mn-lt"/>
                    <a:cs typeface="+mn-cs"/>
                  </a:rPr>
                  <a:t> Solve </a:t>
                </a:r>
                <a14:m>
                  <m:oMath xmlns:m="http://schemas.openxmlformats.org/officeDocument/2006/math">
                    <m:sSub>
                      <m:sSubPr>
                        <m:ctrlPr>
                          <a:rPr lang="en-US" altLang="zh-CN" sz="4800" b="1" i="1">
                            <a:solidFill>
                              <a:srgbClr val="7030A0"/>
                            </a:solidFill>
                            <a:latin typeface="Cambria Math" panose="02040503050406030204" pitchFamily="18" charset="0"/>
                          </a:rPr>
                        </m:ctrlPr>
                      </m:sSubPr>
                      <m:e>
                        <m:r>
                          <a:rPr lang="en-US" altLang="zh-CN" sz="4800" i="1">
                            <a:solidFill>
                              <a:srgbClr val="7030A0"/>
                            </a:solidFill>
                            <a:latin typeface="Cambria Math" panose="02040503050406030204" pitchFamily="18" charset="0"/>
                          </a:rPr>
                          <m:t>𝑡</m:t>
                        </m:r>
                      </m:e>
                      <m:sub>
                        <m:r>
                          <m:rPr>
                            <m:sty m:val="p"/>
                          </m:rPr>
                          <a:rPr lang="en-US" altLang="zh-CN" sz="4800">
                            <a:solidFill>
                              <a:srgbClr val="7030A0"/>
                            </a:solidFill>
                            <a:latin typeface="Cambria Math" panose="02040503050406030204" pitchFamily="18" charset="0"/>
                          </a:rPr>
                          <m:t>i</m:t>
                        </m:r>
                      </m:sub>
                    </m:sSub>
                  </m:oMath>
                </a14:m>
                <a:endParaRPr lang="en-US" altLang="zh-CN" sz="4800" dirty="0">
                  <a:solidFill>
                    <a:srgbClr val="000000"/>
                  </a:solidFill>
                  <a:latin typeface="+mn-lt"/>
                  <a:cs typeface="+mn-cs"/>
                </a:endParaRPr>
              </a:p>
              <a:p>
                <a:pPr marL="952500" lvl="1" indent="-609600">
                  <a:lnSpc>
                    <a:spcPct val="150000"/>
                  </a:lnSpc>
                  <a:buClrTx/>
                  <a:buSzPct val="123000"/>
                </a:pPr>
                <a14:m>
                  <m:oMath xmlns:m="http://schemas.openxmlformats.org/officeDocument/2006/math">
                    <m:sSup>
                      <m:sSupPr>
                        <m:ctrlPr>
                          <a:rPr lang="en-US" altLang="zh-CN" sz="4400" b="0" i="1" dirty="0" smtClean="0">
                            <a:solidFill>
                              <a:srgbClr val="000000"/>
                            </a:solidFill>
                            <a:latin typeface="Cambria Math" panose="02040503050406030204" pitchFamily="18" charset="0"/>
                            <a:cs typeface="+mn-cs"/>
                          </a:rPr>
                        </m:ctrlPr>
                      </m:sSupPr>
                      <m:e>
                        <m:r>
                          <a:rPr lang="en-US" altLang="zh-CN" sz="4400" i="1" dirty="0" smtClean="0">
                            <a:solidFill>
                              <a:srgbClr val="000000"/>
                            </a:solidFill>
                            <a:latin typeface="Cambria Math" panose="02040503050406030204" pitchFamily="18" charset="0"/>
                            <a:cs typeface="+mn-cs"/>
                          </a:rPr>
                          <m:t>𝐺</m:t>
                        </m:r>
                      </m:e>
                      <m:sup>
                        <m:r>
                          <a:rPr lang="en-US" altLang="zh-CN" sz="4400" b="0" i="1" dirty="0" smtClean="0">
                            <a:solidFill>
                              <a:srgbClr val="000000"/>
                            </a:solidFill>
                            <a:latin typeface="Cambria Math" panose="02040503050406030204" pitchFamily="18" charset="0"/>
                            <a:cs typeface="+mn-cs"/>
                          </a:rPr>
                          <m:t>1</m:t>
                        </m:r>
                      </m:sup>
                    </m:sSup>
                  </m:oMath>
                </a14:m>
                <a:r>
                  <a:rPr lang="en-US" altLang="zh-CN" sz="4400" dirty="0">
                    <a:solidFill>
                      <a:srgbClr val="000000"/>
                    </a:solidFill>
                    <a:latin typeface="+mn-lt"/>
                    <a:cs typeface="+mn-cs"/>
                  </a:rPr>
                  <a:t>-continuity at joints between two </a:t>
                </a:r>
                <a:r>
                  <a:rPr lang="en-US" altLang="zh-CN" sz="4400" dirty="0" err="1">
                    <a:solidFill>
                      <a:srgbClr val="000000"/>
                    </a:solidFill>
                    <a:latin typeface="+mn-lt"/>
                    <a:cs typeface="+mn-cs"/>
                  </a:rPr>
                  <a:t>subcurves</a:t>
                </a:r>
                <a:endParaRPr lang="en-US" altLang="zh-CN" sz="4400" dirty="0">
                  <a:solidFill>
                    <a:srgbClr val="000000"/>
                  </a:solidFill>
                  <a:latin typeface="+mn-lt"/>
                  <a:cs typeface="+mn-cs"/>
                </a:endParaRPr>
              </a:p>
              <a:p>
                <a:pPr marL="1409700" lvl="2" indent="-609600">
                  <a:lnSpc>
                    <a:spcPct val="150000"/>
                  </a:lnSpc>
                  <a:buClrTx/>
                  <a:buSzPct val="123000"/>
                </a:pPr>
                <a14:m>
                  <m:oMath xmlns:m="http://schemas.openxmlformats.org/officeDocument/2006/math">
                    <m:sSub>
                      <m:sSubPr>
                        <m:ctrlPr>
                          <a:rPr lang="en-US" altLang="zh-CN" sz="4400" b="1" i="1">
                            <a:solidFill>
                              <a:srgbClr val="0070C0"/>
                            </a:solidFill>
                            <a:latin typeface="Cambria Math" panose="02040503050406030204" pitchFamily="18" charset="0"/>
                          </a:rPr>
                        </m:ctrlPr>
                      </m:sSubPr>
                      <m:e>
                        <m:r>
                          <a:rPr lang="en-US" altLang="zh-CN" sz="4400" b="1">
                            <a:solidFill>
                              <a:srgbClr val="0070C0"/>
                            </a:solidFill>
                            <a:latin typeface="Cambria Math" panose="02040503050406030204" pitchFamily="18" charset="0"/>
                          </a:rPr>
                          <m:t>𝐐</m:t>
                        </m:r>
                      </m:e>
                      <m:sub>
                        <m:r>
                          <a:rPr lang="en-US" altLang="zh-CN" sz="4400" i="1">
                            <a:solidFill>
                              <a:srgbClr val="0070C0"/>
                            </a:solidFill>
                            <a:latin typeface="Cambria Math" panose="02040503050406030204" pitchFamily="18" charset="0"/>
                          </a:rPr>
                          <m:t>𝑖</m:t>
                        </m:r>
                        <m:r>
                          <a:rPr lang="en-US" altLang="zh-CN" sz="4400" i="1">
                            <a:solidFill>
                              <a:srgbClr val="0070C0"/>
                            </a:solidFill>
                            <a:latin typeface="Cambria Math" panose="02040503050406030204" pitchFamily="18" charset="0"/>
                          </a:rPr>
                          <m:t>+1,0</m:t>
                        </m:r>
                      </m:sub>
                    </m:sSub>
                    <m:r>
                      <a:rPr lang="en-US" altLang="zh-CN" sz="4400" b="1" i="1" smtClean="0">
                        <a:solidFill>
                          <a:srgbClr val="0070C0"/>
                        </a:solidFill>
                        <a:latin typeface="Cambria Math" panose="02040503050406030204" pitchFamily="18" charset="0"/>
                      </a:rPr>
                      <m:t>=</m:t>
                    </m:r>
                    <m:sSub>
                      <m:sSubPr>
                        <m:ctrlPr>
                          <a:rPr lang="en-US" altLang="zh-CN" sz="4400" b="1" i="1">
                            <a:solidFill>
                              <a:srgbClr val="7030A0"/>
                            </a:solidFill>
                            <a:latin typeface="Cambria Math" panose="02040503050406030204" pitchFamily="18" charset="0"/>
                          </a:rPr>
                        </m:ctrlPr>
                      </m:sSubPr>
                      <m:e>
                        <m:r>
                          <a:rPr lang="en-US" altLang="zh-CN" sz="4400" b="1">
                            <a:solidFill>
                              <a:srgbClr val="7030A0"/>
                            </a:solidFill>
                            <a:latin typeface="Cambria Math" panose="02040503050406030204" pitchFamily="18" charset="0"/>
                          </a:rPr>
                          <m:t>𝐐</m:t>
                        </m:r>
                      </m:e>
                      <m:sub>
                        <m:r>
                          <a:rPr lang="en-US" altLang="zh-CN" sz="4400" i="1">
                            <a:solidFill>
                              <a:srgbClr val="7030A0"/>
                            </a:solidFill>
                            <a:latin typeface="Cambria Math" panose="02040503050406030204" pitchFamily="18" charset="0"/>
                          </a:rPr>
                          <m:t>𝑖</m:t>
                        </m:r>
                        <m:r>
                          <a:rPr lang="en-US" altLang="zh-CN" sz="4400" i="1">
                            <a:solidFill>
                              <a:srgbClr val="7030A0"/>
                            </a:solidFill>
                            <a:latin typeface="Cambria Math" panose="02040503050406030204" pitchFamily="18" charset="0"/>
                          </a:rPr>
                          <m:t>,2</m:t>
                        </m:r>
                      </m:sub>
                    </m:sSub>
                    <m:r>
                      <a:rPr lang="en-US" altLang="zh-CN" sz="4400" b="1" i="1" smtClean="0">
                        <a:solidFill>
                          <a:srgbClr val="7030A0"/>
                        </a:solidFill>
                        <a:latin typeface="Cambria Math" panose="02040503050406030204" pitchFamily="18" charset="0"/>
                      </a:rPr>
                      <m:t>,        </m:t>
                    </m:r>
                    <m:sSub>
                      <m:sSubPr>
                        <m:ctrlPr>
                          <a:rPr lang="en-US" altLang="zh-CN" sz="4400" b="1" i="1">
                            <a:solidFill>
                              <a:srgbClr val="7030A0"/>
                            </a:solidFill>
                            <a:latin typeface="Cambria Math" panose="02040503050406030204" pitchFamily="18" charset="0"/>
                          </a:rPr>
                        </m:ctrlPr>
                      </m:sSubPr>
                      <m:e>
                        <m:r>
                          <a:rPr lang="en-US" altLang="zh-CN" sz="4400" b="1">
                            <a:solidFill>
                              <a:srgbClr val="7030A0"/>
                            </a:solidFill>
                            <a:latin typeface="Cambria Math" panose="02040503050406030204" pitchFamily="18" charset="0"/>
                          </a:rPr>
                          <m:t>𝐐</m:t>
                        </m:r>
                      </m:e>
                      <m:sub>
                        <m:r>
                          <a:rPr lang="en-US" altLang="zh-CN" sz="4400" i="1">
                            <a:solidFill>
                              <a:srgbClr val="7030A0"/>
                            </a:solidFill>
                            <a:latin typeface="Cambria Math" panose="02040503050406030204" pitchFamily="18" charset="0"/>
                          </a:rPr>
                          <m:t>𝑖</m:t>
                        </m:r>
                        <m:r>
                          <a:rPr lang="en-US" altLang="zh-CN" sz="4400" i="1">
                            <a:solidFill>
                              <a:srgbClr val="7030A0"/>
                            </a:solidFill>
                            <a:latin typeface="Cambria Math" panose="02040503050406030204" pitchFamily="18" charset="0"/>
                          </a:rPr>
                          <m:t>,1</m:t>
                        </m:r>
                      </m:sub>
                    </m:sSub>
                    <m:sSub>
                      <m:sSubPr>
                        <m:ctrlPr>
                          <a:rPr lang="en-US" altLang="zh-CN" sz="4400" b="1" i="1">
                            <a:solidFill>
                              <a:srgbClr val="7030A0"/>
                            </a:solidFill>
                            <a:latin typeface="Cambria Math" panose="02040503050406030204" pitchFamily="18" charset="0"/>
                          </a:rPr>
                        </m:ctrlPr>
                      </m:sSubPr>
                      <m:e>
                        <m:r>
                          <a:rPr lang="en-US" altLang="zh-CN" sz="4400" b="1">
                            <a:solidFill>
                              <a:srgbClr val="7030A0"/>
                            </a:solidFill>
                            <a:latin typeface="Cambria Math" panose="02040503050406030204" pitchFamily="18" charset="0"/>
                          </a:rPr>
                          <m:t>𝐐</m:t>
                        </m:r>
                      </m:e>
                      <m:sub>
                        <m:r>
                          <a:rPr lang="en-US" altLang="zh-CN" sz="4400" i="1">
                            <a:solidFill>
                              <a:srgbClr val="7030A0"/>
                            </a:solidFill>
                            <a:latin typeface="Cambria Math" panose="02040503050406030204" pitchFamily="18" charset="0"/>
                          </a:rPr>
                          <m:t>𝑖</m:t>
                        </m:r>
                        <m:r>
                          <a:rPr lang="en-US" altLang="zh-CN" sz="4400" i="1">
                            <a:solidFill>
                              <a:srgbClr val="7030A0"/>
                            </a:solidFill>
                            <a:latin typeface="Cambria Math" panose="02040503050406030204" pitchFamily="18" charset="0"/>
                          </a:rPr>
                          <m:t>,2</m:t>
                        </m:r>
                      </m:sub>
                    </m:sSub>
                    <m:r>
                      <a:rPr lang="en-US" altLang="zh-CN" sz="4400" b="1" i="1" smtClean="0">
                        <a:solidFill>
                          <a:srgbClr val="7030A0"/>
                        </a:solidFill>
                        <a:latin typeface="Cambria Math" panose="02040503050406030204" pitchFamily="18" charset="0"/>
                      </a:rPr>
                      <m:t>||</m:t>
                    </m:r>
                    <m:sSub>
                      <m:sSubPr>
                        <m:ctrlPr>
                          <a:rPr lang="en-US" altLang="zh-CN" sz="4400" b="1" i="1">
                            <a:solidFill>
                              <a:srgbClr val="0070C0"/>
                            </a:solidFill>
                            <a:latin typeface="Cambria Math" panose="02040503050406030204" pitchFamily="18" charset="0"/>
                          </a:rPr>
                        </m:ctrlPr>
                      </m:sSubPr>
                      <m:e>
                        <m:r>
                          <a:rPr lang="en-US" altLang="zh-CN" sz="4400" b="1">
                            <a:solidFill>
                              <a:srgbClr val="0070C0"/>
                            </a:solidFill>
                            <a:latin typeface="Cambria Math" panose="02040503050406030204" pitchFamily="18" charset="0"/>
                          </a:rPr>
                          <m:t>𝐐</m:t>
                        </m:r>
                      </m:e>
                      <m:sub>
                        <m:r>
                          <a:rPr lang="en-US" altLang="zh-CN" sz="4400" i="1">
                            <a:solidFill>
                              <a:srgbClr val="0070C0"/>
                            </a:solidFill>
                            <a:latin typeface="Cambria Math" panose="02040503050406030204" pitchFamily="18" charset="0"/>
                          </a:rPr>
                          <m:t>𝑖</m:t>
                        </m:r>
                        <m:r>
                          <a:rPr lang="en-US" altLang="zh-CN" sz="4400" i="1">
                            <a:solidFill>
                              <a:srgbClr val="0070C0"/>
                            </a:solidFill>
                            <a:latin typeface="Cambria Math" panose="02040503050406030204" pitchFamily="18" charset="0"/>
                          </a:rPr>
                          <m:t>+1,0</m:t>
                        </m:r>
                      </m:sub>
                    </m:sSub>
                    <m:sSub>
                      <m:sSubPr>
                        <m:ctrlPr>
                          <a:rPr lang="en-US" altLang="zh-CN" sz="4400" b="1" i="1">
                            <a:solidFill>
                              <a:srgbClr val="0070C0"/>
                            </a:solidFill>
                            <a:latin typeface="Cambria Math" panose="02040503050406030204" pitchFamily="18" charset="0"/>
                          </a:rPr>
                        </m:ctrlPr>
                      </m:sSubPr>
                      <m:e>
                        <m:r>
                          <a:rPr lang="en-US" altLang="zh-CN" sz="4400" b="1">
                            <a:solidFill>
                              <a:srgbClr val="0070C0"/>
                            </a:solidFill>
                            <a:latin typeface="Cambria Math" panose="02040503050406030204" pitchFamily="18" charset="0"/>
                          </a:rPr>
                          <m:t>𝐐</m:t>
                        </m:r>
                      </m:e>
                      <m:sub>
                        <m:r>
                          <a:rPr lang="en-US" altLang="zh-CN" sz="4400" i="1">
                            <a:solidFill>
                              <a:srgbClr val="0070C0"/>
                            </a:solidFill>
                            <a:latin typeface="Cambria Math" panose="02040503050406030204" pitchFamily="18" charset="0"/>
                          </a:rPr>
                          <m:t>𝑖</m:t>
                        </m:r>
                        <m:r>
                          <a:rPr lang="en-US" altLang="zh-CN" sz="4400" i="1">
                            <a:solidFill>
                              <a:srgbClr val="0070C0"/>
                            </a:solidFill>
                            <a:latin typeface="Cambria Math" panose="02040503050406030204" pitchFamily="18" charset="0"/>
                          </a:rPr>
                          <m:t>+1,1</m:t>
                        </m:r>
                      </m:sub>
                    </m:sSub>
                  </m:oMath>
                </a14:m>
                <a:endParaRPr lang="en-US" altLang="zh-CN" sz="4400" dirty="0">
                  <a:solidFill>
                    <a:srgbClr val="000000"/>
                  </a:solidFill>
                  <a:latin typeface="+mn-lt"/>
                  <a:cs typeface="+mn-cs"/>
                </a:endParaRPr>
              </a:p>
              <a:p>
                <a:pPr marL="952500" lvl="1" indent="-609600">
                  <a:lnSpc>
                    <a:spcPct val="150000"/>
                  </a:lnSpc>
                  <a:buClrTx/>
                  <a:buSzPct val="123000"/>
                </a:pPr>
                <a:r>
                  <a:rPr lang="en-US" altLang="zh-CN" sz="4400" dirty="0">
                    <a:solidFill>
                      <a:srgbClr val="000000"/>
                    </a:solidFill>
                    <a:latin typeface="+mn-lt"/>
                    <a:cs typeface="+mn-cs"/>
                  </a:rPr>
                  <a:t>Turning angle of </a:t>
                </a:r>
                <a:r>
                  <a:rPr lang="en-US" altLang="zh-CN" sz="4400" dirty="0" err="1">
                    <a:solidFill>
                      <a:srgbClr val="000000"/>
                    </a:solidFill>
                    <a:latin typeface="+mn-lt"/>
                    <a:cs typeface="+mn-cs"/>
                  </a:rPr>
                  <a:t>subcurve</a:t>
                </a:r>
                <a:r>
                  <a:rPr lang="en-US" altLang="zh-CN" sz="4400" dirty="0">
                    <a:solidFill>
                      <a:srgbClr val="000000"/>
                    </a:solidFill>
                    <a:latin typeface="+mn-lt"/>
                    <a:cs typeface="+mn-cs"/>
                  </a:rPr>
                  <a:t> is </a:t>
                </a:r>
                <a14:m>
                  <m:oMath xmlns:m="http://schemas.openxmlformats.org/officeDocument/2006/math">
                    <m:sSub>
                      <m:sSubPr>
                        <m:ctrlPr>
                          <a:rPr lang="en-US" altLang="zh-CN" sz="4400" b="0" i="1" smtClean="0">
                            <a:solidFill>
                              <a:srgbClr val="000000"/>
                            </a:solidFill>
                            <a:latin typeface="Cambria Math" panose="02040503050406030204" pitchFamily="18" charset="0"/>
                            <a:cs typeface="+mn-cs"/>
                          </a:rPr>
                        </m:ctrlPr>
                      </m:sSubPr>
                      <m:e>
                        <m:r>
                          <a:rPr lang="en-US" altLang="zh-CN" sz="4400" b="0" i="1" smtClean="0">
                            <a:solidFill>
                              <a:srgbClr val="000000"/>
                            </a:solidFill>
                            <a:latin typeface="Cambria Math" panose="02040503050406030204" pitchFamily="18" charset="0"/>
                            <a:cs typeface="+mn-cs"/>
                          </a:rPr>
                          <m:t>𝜑</m:t>
                        </m:r>
                      </m:e>
                      <m:sub>
                        <m:r>
                          <a:rPr lang="en-US" altLang="zh-CN" sz="4400" b="0" i="1" smtClean="0">
                            <a:solidFill>
                              <a:srgbClr val="000000"/>
                            </a:solidFill>
                            <a:latin typeface="Cambria Math" panose="02040503050406030204" pitchFamily="18" charset="0"/>
                            <a:cs typeface="+mn-cs"/>
                          </a:rPr>
                          <m:t>0</m:t>
                        </m:r>
                      </m:sub>
                    </m:sSub>
                  </m:oMath>
                </a14:m>
                <a:endParaRPr lang="en-US" altLang="zh-CN" sz="4400" b="0" i="1" dirty="0">
                  <a:solidFill>
                    <a:srgbClr val="000000"/>
                  </a:solidFill>
                  <a:latin typeface="Cambria Math" panose="02040503050406030204" pitchFamily="18" charset="0"/>
                  <a:cs typeface="+mn-cs"/>
                </a:endParaRPr>
              </a:p>
              <a:p>
                <a:pPr marL="1409700" lvl="2" indent="-609600">
                  <a:lnSpc>
                    <a:spcPct val="150000"/>
                  </a:lnSpc>
                  <a:buClrTx/>
                  <a:buSzPct val="123000"/>
                </a:pPr>
                <a14:m>
                  <m:oMath xmlns:m="http://schemas.openxmlformats.org/officeDocument/2006/math">
                    <m:sSub>
                      <m:sSubPr>
                        <m:ctrlPr>
                          <a:rPr lang="en-US" altLang="zh-CN" sz="4400" b="1" i="1">
                            <a:solidFill>
                              <a:srgbClr val="7030A0"/>
                            </a:solidFill>
                            <a:latin typeface="Cambria Math" panose="02040503050406030204" pitchFamily="18" charset="0"/>
                          </a:rPr>
                        </m:ctrlPr>
                      </m:sSubPr>
                      <m:e>
                        <m:r>
                          <a:rPr lang="en-US" altLang="zh-CN" sz="4400" b="1" i="1" smtClean="0">
                            <a:solidFill>
                              <a:srgbClr val="7030A0"/>
                            </a:solidFill>
                            <a:latin typeface="Cambria Math" panose="02040503050406030204" pitchFamily="18" charset="0"/>
                          </a:rPr>
                          <m:t>∠</m:t>
                        </m:r>
                        <m:r>
                          <a:rPr lang="en-US" altLang="zh-CN" sz="4400" b="1" i="0" smtClean="0">
                            <a:solidFill>
                              <a:srgbClr val="7030A0"/>
                            </a:solidFill>
                            <a:latin typeface="Cambria Math" panose="02040503050406030204" pitchFamily="18" charset="0"/>
                          </a:rPr>
                          <m:t>(</m:t>
                        </m:r>
                        <m:r>
                          <a:rPr lang="en-US" altLang="zh-CN" sz="4400" b="1">
                            <a:solidFill>
                              <a:srgbClr val="7030A0"/>
                            </a:solidFill>
                            <a:latin typeface="Cambria Math" panose="02040503050406030204" pitchFamily="18" charset="0"/>
                          </a:rPr>
                          <m:t>𝐐</m:t>
                        </m:r>
                      </m:e>
                      <m:sub>
                        <m:r>
                          <a:rPr lang="en-US" altLang="zh-CN" sz="4400" i="1">
                            <a:solidFill>
                              <a:srgbClr val="7030A0"/>
                            </a:solidFill>
                            <a:latin typeface="Cambria Math" panose="02040503050406030204" pitchFamily="18" charset="0"/>
                          </a:rPr>
                          <m:t>𝑖</m:t>
                        </m:r>
                        <m:r>
                          <a:rPr lang="en-US" altLang="zh-CN" sz="4400" i="1">
                            <a:solidFill>
                              <a:srgbClr val="7030A0"/>
                            </a:solidFill>
                            <a:latin typeface="Cambria Math" panose="02040503050406030204" pitchFamily="18" charset="0"/>
                          </a:rPr>
                          <m:t>,0</m:t>
                        </m:r>
                      </m:sub>
                    </m:sSub>
                    <m:sSub>
                      <m:sSubPr>
                        <m:ctrlPr>
                          <a:rPr lang="en-US" altLang="zh-CN" sz="4400" b="1" i="1">
                            <a:solidFill>
                              <a:srgbClr val="7030A0"/>
                            </a:solidFill>
                            <a:latin typeface="Cambria Math" panose="02040503050406030204" pitchFamily="18" charset="0"/>
                          </a:rPr>
                        </m:ctrlPr>
                      </m:sSubPr>
                      <m:e>
                        <m:r>
                          <a:rPr lang="en-US" altLang="zh-CN" sz="4400" b="1">
                            <a:solidFill>
                              <a:srgbClr val="7030A0"/>
                            </a:solidFill>
                            <a:latin typeface="Cambria Math" panose="02040503050406030204" pitchFamily="18" charset="0"/>
                          </a:rPr>
                          <m:t>𝐐</m:t>
                        </m:r>
                      </m:e>
                      <m:sub>
                        <m:r>
                          <a:rPr lang="en-US" altLang="zh-CN" sz="4400" i="1">
                            <a:solidFill>
                              <a:srgbClr val="7030A0"/>
                            </a:solidFill>
                            <a:latin typeface="Cambria Math" panose="02040503050406030204" pitchFamily="18" charset="0"/>
                          </a:rPr>
                          <m:t>𝑖</m:t>
                        </m:r>
                        <m:r>
                          <a:rPr lang="en-US" altLang="zh-CN" sz="4400" i="1">
                            <a:solidFill>
                              <a:srgbClr val="7030A0"/>
                            </a:solidFill>
                            <a:latin typeface="Cambria Math" panose="02040503050406030204" pitchFamily="18" charset="0"/>
                          </a:rPr>
                          <m:t>,1</m:t>
                        </m:r>
                      </m:sub>
                    </m:sSub>
                    <m:r>
                      <a:rPr lang="en-US" altLang="zh-CN" sz="4400" b="1" i="1" smtClean="0">
                        <a:solidFill>
                          <a:srgbClr val="7030A0"/>
                        </a:solidFill>
                        <a:latin typeface="Cambria Math" panose="02040503050406030204" pitchFamily="18" charset="0"/>
                      </a:rPr>
                      <m:t>,</m:t>
                    </m:r>
                    <m:sSub>
                      <m:sSubPr>
                        <m:ctrlPr>
                          <a:rPr lang="en-US" altLang="zh-CN" sz="4400" b="1" i="1">
                            <a:solidFill>
                              <a:schemeClr val="tx1"/>
                            </a:solidFill>
                            <a:latin typeface="Cambria Math" panose="02040503050406030204" pitchFamily="18" charset="0"/>
                          </a:rPr>
                        </m:ctrlPr>
                      </m:sSubPr>
                      <m:e>
                        <m:r>
                          <a:rPr lang="en-US" altLang="zh-CN" sz="4400" b="1">
                            <a:solidFill>
                              <a:schemeClr val="tx1"/>
                            </a:solidFill>
                            <a:latin typeface="Cambria Math" panose="02040503050406030204" pitchFamily="18" charset="0"/>
                          </a:rPr>
                          <m:t>𝐏</m:t>
                        </m:r>
                      </m:e>
                      <m:sub>
                        <m:r>
                          <a:rPr lang="en-US" altLang="zh-CN" sz="4400" i="1">
                            <a:solidFill>
                              <a:schemeClr val="tx1"/>
                            </a:solidFill>
                            <a:latin typeface="Cambria Math" panose="02040503050406030204" pitchFamily="18" charset="0"/>
                          </a:rPr>
                          <m:t>0</m:t>
                        </m:r>
                      </m:sub>
                    </m:sSub>
                    <m:sSub>
                      <m:sSubPr>
                        <m:ctrlPr>
                          <a:rPr lang="en-US" altLang="zh-CN" sz="4400" b="1" i="1">
                            <a:solidFill>
                              <a:schemeClr val="tx1"/>
                            </a:solidFill>
                            <a:latin typeface="Cambria Math" panose="02040503050406030204" pitchFamily="18" charset="0"/>
                          </a:rPr>
                        </m:ctrlPr>
                      </m:sSubPr>
                      <m:e>
                        <m:r>
                          <a:rPr lang="en-US" altLang="zh-CN" sz="4400" b="1">
                            <a:solidFill>
                              <a:schemeClr val="tx1"/>
                            </a:solidFill>
                            <a:latin typeface="Cambria Math" panose="02040503050406030204" pitchFamily="18" charset="0"/>
                          </a:rPr>
                          <m:t>𝐏</m:t>
                        </m:r>
                      </m:e>
                      <m:sub>
                        <m:r>
                          <a:rPr lang="en-US" altLang="zh-CN" sz="4400" i="1">
                            <a:solidFill>
                              <a:schemeClr val="tx1"/>
                            </a:solidFill>
                            <a:latin typeface="Cambria Math" panose="02040503050406030204" pitchFamily="18" charset="0"/>
                          </a:rPr>
                          <m:t>1</m:t>
                        </m:r>
                      </m:sub>
                    </m:sSub>
                    <m:r>
                      <a:rPr lang="en-US" altLang="zh-CN" sz="4400" b="1" i="1" smtClean="0">
                        <a:solidFill>
                          <a:srgbClr val="7030A0"/>
                        </a:solidFill>
                        <a:latin typeface="Cambria Math" panose="02040503050406030204" pitchFamily="18" charset="0"/>
                      </a:rPr>
                      <m:t>)=</m:t>
                    </m:r>
                  </m:oMath>
                </a14:m>
                <a:r>
                  <a:rPr lang="zh-CN" altLang="en-US" sz="4400" dirty="0">
                    <a:solidFill>
                      <a:srgbClr val="000000"/>
                    </a:solidFill>
                    <a:latin typeface="+mn-lt"/>
                    <a:cs typeface="+mn-cs"/>
                  </a:rPr>
                  <a:t> </a:t>
                </a:r>
                <a14:m>
                  <m:oMath xmlns:m="http://schemas.openxmlformats.org/officeDocument/2006/math">
                    <m:sSub>
                      <m:sSubPr>
                        <m:ctrlPr>
                          <a:rPr lang="en-US" altLang="zh-CN" sz="4400" i="1">
                            <a:solidFill>
                              <a:srgbClr val="000000"/>
                            </a:solidFill>
                            <a:latin typeface="Cambria Math" panose="02040503050406030204" pitchFamily="18" charset="0"/>
                          </a:rPr>
                        </m:ctrlPr>
                      </m:sSubPr>
                      <m:e>
                        <m:r>
                          <a:rPr lang="en-US" altLang="zh-CN" sz="4400" b="0" i="1" smtClean="0">
                            <a:solidFill>
                              <a:srgbClr val="000000"/>
                            </a:solidFill>
                            <a:latin typeface="Cambria Math" panose="02040503050406030204" pitchFamily="18" charset="0"/>
                          </a:rPr>
                          <m:t>𝑖</m:t>
                        </m:r>
                        <m:r>
                          <a:rPr lang="en-US" altLang="zh-CN" sz="4400" i="1">
                            <a:solidFill>
                              <a:srgbClr val="000000"/>
                            </a:solidFill>
                            <a:latin typeface="Cambria Math" panose="02040503050406030204" pitchFamily="18" charset="0"/>
                          </a:rPr>
                          <m:t>𝜑</m:t>
                        </m:r>
                      </m:e>
                      <m:sub>
                        <m:r>
                          <a:rPr lang="en-US" altLang="zh-CN" sz="4400" i="1">
                            <a:solidFill>
                              <a:srgbClr val="000000"/>
                            </a:solidFill>
                            <a:latin typeface="Cambria Math" panose="02040503050406030204" pitchFamily="18" charset="0"/>
                          </a:rPr>
                          <m:t>0</m:t>
                        </m:r>
                      </m:sub>
                    </m:sSub>
                  </m:oMath>
                </a14:m>
                <a:r>
                  <a:rPr lang="en-US" altLang="zh-CN" sz="4400" dirty="0">
                    <a:solidFill>
                      <a:srgbClr val="000000"/>
                    </a:solidFill>
                    <a:latin typeface="+mn-lt"/>
                    <a:cs typeface="+mn-cs"/>
                  </a:rPr>
                  <a:t>, </a:t>
                </a:r>
                <a14:m>
                  <m:oMath xmlns:m="http://schemas.openxmlformats.org/officeDocument/2006/math">
                    <m:sSub>
                      <m:sSubPr>
                        <m:ctrlPr>
                          <a:rPr lang="en-US" altLang="zh-CN" sz="4400" b="1" i="1">
                            <a:solidFill>
                              <a:srgbClr val="7030A0"/>
                            </a:solidFill>
                            <a:latin typeface="Cambria Math" panose="02040503050406030204" pitchFamily="18" charset="0"/>
                          </a:rPr>
                        </m:ctrlPr>
                      </m:sSubPr>
                      <m:e>
                        <m:r>
                          <a:rPr lang="en-US" altLang="zh-CN" sz="4400" b="1" i="1">
                            <a:solidFill>
                              <a:srgbClr val="7030A0"/>
                            </a:solidFill>
                            <a:latin typeface="Cambria Math" panose="02040503050406030204" pitchFamily="18" charset="0"/>
                          </a:rPr>
                          <m:t>∠</m:t>
                        </m:r>
                        <m:r>
                          <a:rPr lang="en-US" altLang="zh-CN" sz="4400" b="1">
                            <a:solidFill>
                              <a:srgbClr val="7030A0"/>
                            </a:solidFill>
                            <a:latin typeface="Cambria Math" panose="02040503050406030204" pitchFamily="18" charset="0"/>
                          </a:rPr>
                          <m:t>(</m:t>
                        </m:r>
                        <m:r>
                          <a:rPr lang="en-US" altLang="zh-CN" sz="4400" b="1">
                            <a:solidFill>
                              <a:srgbClr val="7030A0"/>
                            </a:solidFill>
                            <a:latin typeface="Cambria Math" panose="02040503050406030204" pitchFamily="18" charset="0"/>
                          </a:rPr>
                          <m:t>𝐐</m:t>
                        </m:r>
                      </m:e>
                      <m:sub>
                        <m:r>
                          <a:rPr lang="en-US" altLang="zh-CN" sz="4400" i="1">
                            <a:solidFill>
                              <a:srgbClr val="7030A0"/>
                            </a:solidFill>
                            <a:latin typeface="Cambria Math" panose="02040503050406030204" pitchFamily="18" charset="0"/>
                          </a:rPr>
                          <m:t>𝑖</m:t>
                        </m:r>
                        <m:r>
                          <a:rPr lang="en-US" altLang="zh-CN" sz="4400" i="1">
                            <a:solidFill>
                              <a:srgbClr val="7030A0"/>
                            </a:solidFill>
                            <a:latin typeface="Cambria Math" panose="02040503050406030204" pitchFamily="18" charset="0"/>
                          </a:rPr>
                          <m:t>,0</m:t>
                        </m:r>
                      </m:sub>
                    </m:sSub>
                    <m:sSub>
                      <m:sSubPr>
                        <m:ctrlPr>
                          <a:rPr lang="en-US" altLang="zh-CN" sz="4400" b="1" i="1">
                            <a:solidFill>
                              <a:srgbClr val="7030A0"/>
                            </a:solidFill>
                            <a:latin typeface="Cambria Math" panose="02040503050406030204" pitchFamily="18" charset="0"/>
                          </a:rPr>
                        </m:ctrlPr>
                      </m:sSubPr>
                      <m:e>
                        <m:r>
                          <a:rPr lang="en-US" altLang="zh-CN" sz="4400" b="1">
                            <a:solidFill>
                              <a:srgbClr val="7030A0"/>
                            </a:solidFill>
                            <a:latin typeface="Cambria Math" panose="02040503050406030204" pitchFamily="18" charset="0"/>
                          </a:rPr>
                          <m:t>𝐐</m:t>
                        </m:r>
                      </m:e>
                      <m:sub>
                        <m:r>
                          <a:rPr lang="en-US" altLang="zh-CN" sz="4400" i="1">
                            <a:solidFill>
                              <a:srgbClr val="7030A0"/>
                            </a:solidFill>
                            <a:latin typeface="Cambria Math" panose="02040503050406030204" pitchFamily="18" charset="0"/>
                          </a:rPr>
                          <m:t>𝑖</m:t>
                        </m:r>
                        <m:r>
                          <a:rPr lang="en-US" altLang="zh-CN" sz="4400" i="1">
                            <a:solidFill>
                              <a:srgbClr val="7030A0"/>
                            </a:solidFill>
                            <a:latin typeface="Cambria Math" panose="02040503050406030204" pitchFamily="18" charset="0"/>
                          </a:rPr>
                          <m:t>,1</m:t>
                        </m:r>
                      </m:sub>
                    </m:sSub>
                    <m:r>
                      <a:rPr lang="en-US" altLang="zh-CN" sz="4400" b="1" i="1">
                        <a:solidFill>
                          <a:srgbClr val="7030A0"/>
                        </a:solidFill>
                        <a:latin typeface="Cambria Math" panose="02040503050406030204" pitchFamily="18" charset="0"/>
                      </a:rPr>
                      <m:t>,</m:t>
                    </m:r>
                    <m:sSub>
                      <m:sSubPr>
                        <m:ctrlPr>
                          <a:rPr lang="en-US" altLang="zh-CN" sz="4400" b="1" i="1">
                            <a:solidFill>
                              <a:schemeClr val="tx1"/>
                            </a:solidFill>
                            <a:latin typeface="Cambria Math" panose="02040503050406030204" pitchFamily="18" charset="0"/>
                          </a:rPr>
                        </m:ctrlPr>
                      </m:sSubPr>
                      <m:e>
                        <m:r>
                          <a:rPr lang="en-US" altLang="zh-CN" sz="4400" b="1">
                            <a:solidFill>
                              <a:schemeClr val="tx1"/>
                            </a:solidFill>
                            <a:latin typeface="Cambria Math" panose="02040503050406030204" pitchFamily="18" charset="0"/>
                          </a:rPr>
                          <m:t>𝐏</m:t>
                        </m:r>
                      </m:e>
                      <m:sub>
                        <m:r>
                          <a:rPr lang="en-US" altLang="zh-CN" sz="4400" i="1">
                            <a:solidFill>
                              <a:schemeClr val="tx1"/>
                            </a:solidFill>
                            <a:latin typeface="Cambria Math" panose="02040503050406030204" pitchFamily="18" charset="0"/>
                          </a:rPr>
                          <m:t>1</m:t>
                        </m:r>
                      </m:sub>
                    </m:sSub>
                    <m:sSub>
                      <m:sSubPr>
                        <m:ctrlPr>
                          <a:rPr lang="en-US" altLang="zh-CN" sz="4400" b="1" i="1">
                            <a:solidFill>
                              <a:schemeClr val="tx1"/>
                            </a:solidFill>
                            <a:latin typeface="Cambria Math" panose="02040503050406030204" pitchFamily="18" charset="0"/>
                          </a:rPr>
                        </m:ctrlPr>
                      </m:sSubPr>
                      <m:e>
                        <m:r>
                          <a:rPr lang="en-US" altLang="zh-CN" sz="4400" b="1">
                            <a:solidFill>
                              <a:schemeClr val="tx1"/>
                            </a:solidFill>
                            <a:latin typeface="Cambria Math" panose="02040503050406030204" pitchFamily="18" charset="0"/>
                          </a:rPr>
                          <m:t>𝐏</m:t>
                        </m:r>
                      </m:e>
                      <m:sub>
                        <m:r>
                          <a:rPr lang="en-US" altLang="zh-CN" sz="4400" b="1" i="1">
                            <a:solidFill>
                              <a:schemeClr val="tx1"/>
                            </a:solidFill>
                            <a:latin typeface="Cambria Math" panose="02040503050406030204" pitchFamily="18" charset="0"/>
                          </a:rPr>
                          <m:t>𝟐</m:t>
                        </m:r>
                      </m:sub>
                    </m:sSub>
                    <m:r>
                      <a:rPr lang="en-US" altLang="zh-CN" sz="4400" b="1" i="1">
                        <a:solidFill>
                          <a:srgbClr val="7030A0"/>
                        </a:solidFill>
                        <a:latin typeface="Cambria Math" panose="02040503050406030204" pitchFamily="18" charset="0"/>
                      </a:rPr>
                      <m:t>)=</m:t>
                    </m:r>
                  </m:oMath>
                </a14:m>
                <a:r>
                  <a:rPr lang="zh-CN" altLang="en-US" sz="4400" dirty="0">
                    <a:solidFill>
                      <a:srgbClr val="000000"/>
                    </a:solidFill>
                  </a:rPr>
                  <a:t> </a:t>
                </a:r>
                <a14:m>
                  <m:oMath xmlns:m="http://schemas.openxmlformats.org/officeDocument/2006/math">
                    <m:sSub>
                      <m:sSubPr>
                        <m:ctrlPr>
                          <a:rPr lang="en-US" altLang="zh-CN" sz="4400" i="1">
                            <a:solidFill>
                              <a:srgbClr val="000000"/>
                            </a:solidFill>
                            <a:latin typeface="Cambria Math" panose="02040503050406030204" pitchFamily="18" charset="0"/>
                          </a:rPr>
                        </m:ctrlPr>
                      </m:sSubPr>
                      <m:e>
                        <m:r>
                          <a:rPr lang="en-US" altLang="zh-CN" sz="4400" i="1">
                            <a:solidFill>
                              <a:srgbClr val="000000"/>
                            </a:solidFill>
                            <a:latin typeface="Cambria Math" panose="02040503050406030204" pitchFamily="18" charset="0"/>
                          </a:rPr>
                          <m:t>𝜑</m:t>
                        </m:r>
                        <m:r>
                          <a:rPr lang="en-US" altLang="zh-CN" sz="4400" b="0" i="1" smtClean="0">
                            <a:solidFill>
                              <a:srgbClr val="000000"/>
                            </a:solidFill>
                            <a:latin typeface="Cambria Math" panose="02040503050406030204" pitchFamily="18" charset="0"/>
                          </a:rPr>
                          <m:t>−</m:t>
                        </m:r>
                        <m:r>
                          <a:rPr lang="en-US" altLang="zh-CN" sz="4400" i="1">
                            <a:solidFill>
                              <a:srgbClr val="000000"/>
                            </a:solidFill>
                            <a:latin typeface="Cambria Math" panose="02040503050406030204" pitchFamily="18" charset="0"/>
                          </a:rPr>
                          <m:t>𝑖</m:t>
                        </m:r>
                        <m:r>
                          <a:rPr lang="en-US" altLang="zh-CN" sz="4400" i="1">
                            <a:solidFill>
                              <a:srgbClr val="000000"/>
                            </a:solidFill>
                            <a:latin typeface="Cambria Math" panose="02040503050406030204" pitchFamily="18" charset="0"/>
                          </a:rPr>
                          <m:t>𝜑</m:t>
                        </m:r>
                      </m:e>
                      <m:sub>
                        <m:r>
                          <a:rPr lang="en-US" altLang="zh-CN" sz="4400" i="1">
                            <a:solidFill>
                              <a:srgbClr val="000000"/>
                            </a:solidFill>
                            <a:latin typeface="Cambria Math" panose="02040503050406030204" pitchFamily="18" charset="0"/>
                          </a:rPr>
                          <m:t>0</m:t>
                        </m:r>
                      </m:sub>
                    </m:sSub>
                  </m:oMath>
                </a14:m>
                <a:endParaRPr lang="en-US" altLang="zh-CN" sz="4400" dirty="0">
                  <a:solidFill>
                    <a:srgbClr val="000000"/>
                  </a:solidFill>
                  <a:latin typeface="+mn-lt"/>
                  <a:cs typeface="+mn-cs"/>
                </a:endParaRPr>
              </a:p>
              <a:p>
                <a:pPr marL="1409700" lvl="2" indent="-609600">
                  <a:lnSpc>
                    <a:spcPct val="150000"/>
                  </a:lnSpc>
                  <a:buClrTx/>
                  <a:buSzPct val="123000"/>
                </a:pPr>
                <a:r>
                  <a:rPr lang="en-US" altLang="zh-CN" sz="4400" dirty="0">
                    <a:solidFill>
                      <a:srgbClr val="000000"/>
                    </a:solidFill>
                    <a:latin typeface="+mn-lt"/>
                    <a:cs typeface="+mn-cs"/>
                  </a:rPr>
                  <a:t>Equation depends only on </a:t>
                </a:r>
                <a14:m>
                  <m:oMath xmlns:m="http://schemas.openxmlformats.org/officeDocument/2006/math">
                    <m:r>
                      <a:rPr lang="en-US" altLang="zh-CN" sz="4400" dirty="0">
                        <a:solidFill>
                          <a:srgbClr val="000000"/>
                        </a:solidFill>
                        <a:latin typeface="Cambria Math" panose="02040503050406030204" pitchFamily="18" charset="0"/>
                        <a:cs typeface="+mn-cs"/>
                      </a:rPr>
                      <m:t>𝑖</m:t>
                    </m:r>
                  </m:oMath>
                </a14:m>
                <a:r>
                  <a:rPr lang="en-US" altLang="zh-CN" sz="4400" dirty="0">
                    <a:solidFill>
                      <a:srgbClr val="000000"/>
                    </a:solidFill>
                    <a:latin typeface="+mn-lt"/>
                    <a:cs typeface="+mn-cs"/>
                  </a:rPr>
                  <a:t>, can be calculated in parallel</a:t>
                </a:r>
              </a:p>
              <a:p>
                <a:pPr marL="952500" lvl="1" indent="-609600">
                  <a:lnSpc>
                    <a:spcPct val="150000"/>
                  </a:lnSpc>
                  <a:buClrTx/>
                  <a:buSzPct val="123000"/>
                </a:pPr>
                <a:endParaRPr lang="en-US" altLang="zh-CN" sz="4400" dirty="0">
                  <a:solidFill>
                    <a:srgbClr val="000000"/>
                  </a:solidFill>
                  <a:latin typeface="+mn-lt"/>
                  <a:cs typeface="+mn-cs"/>
                </a:endParaRPr>
              </a:p>
              <a:p>
                <a:pPr marL="800100" lvl="2" indent="0">
                  <a:lnSpc>
                    <a:spcPct val="150000"/>
                  </a:lnSpc>
                  <a:buClrTx/>
                  <a:buSzPct val="123000"/>
                  <a:buNone/>
                </a:pPr>
                <a:endParaRPr lang="en-US" altLang="zh-CN" sz="4400" dirty="0">
                  <a:solidFill>
                    <a:srgbClr val="000000"/>
                  </a:solidFill>
                  <a:latin typeface="+mn-lt"/>
                  <a:cs typeface="+mn-cs"/>
                </a:endParaRPr>
              </a:p>
            </p:txBody>
          </p:sp>
        </mc:Choice>
        <mc:Fallback xmlns="">
          <p:sp>
            <p:nvSpPr>
              <p:cNvPr id="7" name="내용 개체 틀 2">
                <a:extLst>
                  <a:ext uri="{FF2B5EF4-FFF2-40B4-BE49-F238E27FC236}">
                    <a16:creationId xmlns:a16="http://schemas.microsoft.com/office/drawing/2014/main" id="{2DEE8094-728B-531D-8FF1-7A0916D2F430}"/>
                  </a:ext>
                </a:extLst>
              </p:cNvPr>
              <p:cNvSpPr txBox="1">
                <a:spLocks noRot="1" noChangeAspect="1" noMove="1" noResize="1" noEditPoints="1" noAdjustHandles="1" noChangeArrowheads="1" noChangeShapeType="1" noTextEdit="1"/>
              </p:cNvSpPr>
              <p:nvPr/>
            </p:nvSpPr>
            <p:spPr>
              <a:xfrm>
                <a:off x="1618325" y="2313202"/>
                <a:ext cx="21137766" cy="10802289"/>
              </a:xfrm>
              <a:prstGeom prst="rect">
                <a:avLst/>
              </a:prstGeom>
              <a:blipFill>
                <a:blip r:embed="rId5"/>
                <a:stretch>
                  <a:fillRect l="-1557"/>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9128A9D4-C6F9-7758-6BA2-9212EB712DB6}"/>
              </a:ext>
            </a:extLst>
          </p:cNvPr>
          <p:cNvSpPr/>
          <p:nvPr/>
        </p:nvSpPr>
        <p:spPr>
          <a:xfrm>
            <a:off x="16928122" y="2110940"/>
            <a:ext cx="331304" cy="331304"/>
          </a:xfrm>
          <a:prstGeom prst="ellipse">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4" name="直接连接符 13">
            <a:extLst>
              <a:ext uri="{FF2B5EF4-FFF2-40B4-BE49-F238E27FC236}">
                <a16:creationId xmlns:a16="http://schemas.microsoft.com/office/drawing/2014/main" id="{3657DCF4-888B-028D-33DB-00D0BA66015D}"/>
              </a:ext>
            </a:extLst>
          </p:cNvPr>
          <p:cNvCxnSpPr>
            <a:cxnSpLocks/>
            <a:stCxn id="10" idx="4"/>
            <a:endCxn id="12" idx="3"/>
          </p:cNvCxnSpPr>
          <p:nvPr/>
        </p:nvCxnSpPr>
        <p:spPr>
          <a:xfrm flipV="1">
            <a:off x="14623109" y="2393726"/>
            <a:ext cx="2353531" cy="690535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15" name="直接连接符 14">
            <a:extLst>
              <a:ext uri="{FF2B5EF4-FFF2-40B4-BE49-F238E27FC236}">
                <a16:creationId xmlns:a16="http://schemas.microsoft.com/office/drawing/2014/main" id="{069FE4D1-135F-95D7-AEDF-8EDB1A748E3D}"/>
              </a:ext>
            </a:extLst>
          </p:cNvPr>
          <p:cNvCxnSpPr>
            <a:cxnSpLocks/>
            <a:stCxn id="11" idx="1"/>
            <a:endCxn id="12" idx="5"/>
          </p:cNvCxnSpPr>
          <p:nvPr/>
        </p:nvCxnSpPr>
        <p:spPr>
          <a:xfrm flipH="1" flipV="1">
            <a:off x="17210907" y="2393726"/>
            <a:ext cx="4968742" cy="9424861"/>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26" name="直接连接符 25">
            <a:extLst>
              <a:ext uri="{FF2B5EF4-FFF2-40B4-BE49-F238E27FC236}">
                <a16:creationId xmlns:a16="http://schemas.microsoft.com/office/drawing/2014/main" id="{A1B5922A-A283-9526-7CB0-364F81B169AC}"/>
              </a:ext>
            </a:extLst>
          </p:cNvPr>
          <p:cNvCxnSpPr>
            <a:cxnSpLocks/>
          </p:cNvCxnSpPr>
          <p:nvPr/>
        </p:nvCxnSpPr>
        <p:spPr>
          <a:xfrm flipV="1">
            <a:off x="15956772" y="5740818"/>
            <a:ext cx="400308" cy="77678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 name="直接连接符 26">
            <a:extLst>
              <a:ext uri="{FF2B5EF4-FFF2-40B4-BE49-F238E27FC236}">
                <a16:creationId xmlns:a16="http://schemas.microsoft.com/office/drawing/2014/main" id="{9D2DFDB6-9985-683A-AA34-1F4BB3AD8A60}"/>
              </a:ext>
            </a:extLst>
          </p:cNvPr>
          <p:cNvCxnSpPr>
            <a:cxnSpLocks/>
          </p:cNvCxnSpPr>
          <p:nvPr/>
        </p:nvCxnSpPr>
        <p:spPr>
          <a:xfrm flipV="1">
            <a:off x="16340525" y="4856403"/>
            <a:ext cx="1413523" cy="88517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5" name="直接连接符 34">
            <a:extLst>
              <a:ext uri="{FF2B5EF4-FFF2-40B4-BE49-F238E27FC236}">
                <a16:creationId xmlns:a16="http://schemas.microsoft.com/office/drawing/2014/main" id="{3EFCC05D-88EC-A2DA-571D-2DE41F477AAA}"/>
              </a:ext>
            </a:extLst>
          </p:cNvPr>
          <p:cNvCxnSpPr>
            <a:cxnSpLocks/>
          </p:cNvCxnSpPr>
          <p:nvPr/>
        </p:nvCxnSpPr>
        <p:spPr>
          <a:xfrm flipH="1" flipV="1">
            <a:off x="17745602" y="4842238"/>
            <a:ext cx="905122" cy="106766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9" name="椭圆 48">
            <a:extLst>
              <a:ext uri="{FF2B5EF4-FFF2-40B4-BE49-F238E27FC236}">
                <a16:creationId xmlns:a16="http://schemas.microsoft.com/office/drawing/2014/main" id="{9BDD46C3-F75B-2630-D775-F2A3C04CA9BC}"/>
              </a:ext>
            </a:extLst>
          </p:cNvPr>
          <p:cNvSpPr/>
          <p:nvPr/>
        </p:nvSpPr>
        <p:spPr>
          <a:xfrm>
            <a:off x="16095204" y="5586292"/>
            <a:ext cx="331304" cy="331304"/>
          </a:xfrm>
          <a:prstGeom prst="ellipse">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椭圆 50">
            <a:extLst>
              <a:ext uri="{FF2B5EF4-FFF2-40B4-BE49-F238E27FC236}">
                <a16:creationId xmlns:a16="http://schemas.microsoft.com/office/drawing/2014/main" id="{6E30F7F6-9E66-D0A8-F032-B429CB0E7FBD}"/>
              </a:ext>
            </a:extLst>
          </p:cNvPr>
          <p:cNvSpPr/>
          <p:nvPr/>
        </p:nvSpPr>
        <p:spPr>
          <a:xfrm>
            <a:off x="17593202" y="4664650"/>
            <a:ext cx="331304" cy="331304"/>
          </a:xfrm>
          <a:prstGeom prst="ellipse">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993B4A4B-6D7F-32CC-4627-68B8A0089EA4}"/>
                  </a:ext>
                </a:extLst>
              </p:cNvPr>
              <p:cNvSpPr txBox="1"/>
              <p:nvPr/>
            </p:nvSpPr>
            <p:spPr>
              <a:xfrm>
                <a:off x="15625915" y="6702555"/>
                <a:ext cx="1043990" cy="497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7030A0"/>
                              </a:solidFill>
                              <a:latin typeface="Cambria Math" panose="02040503050406030204" pitchFamily="18" charset="0"/>
                            </a:rPr>
                          </m:ctrlPr>
                        </m:sSubPr>
                        <m:e>
                          <m:r>
                            <a:rPr lang="en-US" altLang="zh-CN" sz="2800" b="1" i="0" smtClean="0">
                              <a:solidFill>
                                <a:srgbClr val="7030A0"/>
                              </a:solidFill>
                              <a:latin typeface="Cambria Math" panose="02040503050406030204" pitchFamily="18" charset="0"/>
                            </a:rPr>
                            <m:t>𝐐</m:t>
                          </m:r>
                        </m:e>
                        <m:sub>
                          <m:r>
                            <a:rPr lang="en-US" altLang="zh-CN" sz="2800" b="0" i="1" smtClean="0">
                              <a:solidFill>
                                <a:srgbClr val="7030A0"/>
                              </a:solidFill>
                              <a:latin typeface="Cambria Math" panose="02040503050406030204" pitchFamily="18" charset="0"/>
                            </a:rPr>
                            <m:t>𝑖</m:t>
                          </m:r>
                          <m:r>
                            <a:rPr lang="en-US" altLang="zh-CN" sz="2800" b="0" i="1" smtClean="0">
                              <a:solidFill>
                                <a:srgbClr val="7030A0"/>
                              </a:solidFill>
                              <a:latin typeface="Cambria Math" panose="02040503050406030204" pitchFamily="18" charset="0"/>
                            </a:rPr>
                            <m:t>,0</m:t>
                          </m:r>
                        </m:sub>
                      </m:sSub>
                    </m:oMath>
                  </m:oMathPara>
                </a14:m>
                <a:endParaRPr lang="zh-CN" altLang="en-US" sz="2800" b="1" dirty="0"/>
              </a:p>
            </p:txBody>
          </p:sp>
        </mc:Choice>
        <mc:Fallback xmlns="">
          <p:sp>
            <p:nvSpPr>
              <p:cNvPr id="55" name="文本框 54">
                <a:extLst>
                  <a:ext uri="{FF2B5EF4-FFF2-40B4-BE49-F238E27FC236}">
                    <a16:creationId xmlns:a16="http://schemas.microsoft.com/office/drawing/2014/main" id="{993B4A4B-6D7F-32CC-4627-68B8A0089EA4}"/>
                  </a:ext>
                </a:extLst>
              </p:cNvPr>
              <p:cNvSpPr txBox="1">
                <a:spLocks noRot="1" noChangeAspect="1" noMove="1" noResize="1" noEditPoints="1" noAdjustHandles="1" noChangeArrowheads="1" noChangeShapeType="1" noTextEdit="1"/>
              </p:cNvSpPr>
              <p:nvPr/>
            </p:nvSpPr>
            <p:spPr>
              <a:xfrm>
                <a:off x="15625915" y="6702555"/>
                <a:ext cx="1043990" cy="497187"/>
              </a:xfrm>
              <a:prstGeom prst="rect">
                <a:avLst/>
              </a:prstGeom>
              <a:blipFill>
                <a:blip r:embed="rId6"/>
                <a:stretch>
                  <a:fillRect b="-13580"/>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32FC3B19-CC7F-E220-3063-77ACA7A164EA}"/>
                  </a:ext>
                </a:extLst>
              </p:cNvPr>
              <p:cNvSpPr txBox="1"/>
              <p:nvPr/>
            </p:nvSpPr>
            <p:spPr>
              <a:xfrm>
                <a:off x="16373550" y="5583767"/>
                <a:ext cx="2214799" cy="497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7030A0"/>
                              </a:solidFill>
                              <a:latin typeface="Cambria Math" panose="02040503050406030204" pitchFamily="18" charset="0"/>
                            </a:rPr>
                          </m:ctrlPr>
                        </m:sSubPr>
                        <m:e>
                          <m:r>
                            <a:rPr lang="en-US" altLang="zh-CN" sz="2800" b="1" i="0" smtClean="0">
                              <a:solidFill>
                                <a:srgbClr val="7030A0"/>
                              </a:solidFill>
                              <a:latin typeface="Cambria Math" panose="02040503050406030204" pitchFamily="18" charset="0"/>
                            </a:rPr>
                            <m:t>𝐐</m:t>
                          </m:r>
                        </m:e>
                        <m:sub>
                          <m:r>
                            <a:rPr lang="en-US" altLang="zh-CN" sz="2800" b="0" i="1" smtClean="0">
                              <a:solidFill>
                                <a:srgbClr val="7030A0"/>
                              </a:solidFill>
                              <a:latin typeface="Cambria Math" panose="02040503050406030204" pitchFamily="18" charset="0"/>
                            </a:rPr>
                            <m:t>𝑖</m:t>
                          </m:r>
                          <m:r>
                            <a:rPr lang="en-US" altLang="zh-CN" sz="2800" b="0" i="1" smtClean="0">
                              <a:solidFill>
                                <a:srgbClr val="7030A0"/>
                              </a:solidFill>
                              <a:latin typeface="Cambria Math" panose="02040503050406030204" pitchFamily="18" charset="0"/>
                            </a:rPr>
                            <m:t>,2</m:t>
                          </m:r>
                        </m:sub>
                      </m:sSub>
                      <m:r>
                        <a:rPr lang="en-US" altLang="zh-CN" sz="2800" b="1" i="1" smtClean="0">
                          <a:latin typeface="Cambria Math" panose="02040503050406030204" pitchFamily="18" charset="0"/>
                        </a:rPr>
                        <m:t>(</m:t>
                      </m:r>
                      <m:sSub>
                        <m:sSubPr>
                          <m:ctrlPr>
                            <a:rPr lang="en-US" altLang="zh-CN" sz="2800" b="1" i="1" smtClean="0">
                              <a:solidFill>
                                <a:srgbClr val="0070C0"/>
                              </a:solidFill>
                              <a:latin typeface="Cambria Math" panose="02040503050406030204" pitchFamily="18" charset="0"/>
                            </a:rPr>
                          </m:ctrlPr>
                        </m:sSubPr>
                        <m:e>
                          <m:r>
                            <a:rPr lang="en-US" altLang="zh-CN" sz="2800" b="1">
                              <a:solidFill>
                                <a:srgbClr val="0070C0"/>
                              </a:solidFill>
                              <a:latin typeface="Cambria Math" panose="02040503050406030204" pitchFamily="18" charset="0"/>
                            </a:rPr>
                            <m:t>𝐐</m:t>
                          </m:r>
                        </m:e>
                        <m:sub>
                          <m:r>
                            <a:rPr lang="en-US" altLang="zh-CN" sz="2800" i="1">
                              <a:solidFill>
                                <a:srgbClr val="0070C0"/>
                              </a:solidFill>
                              <a:latin typeface="Cambria Math" panose="02040503050406030204" pitchFamily="18" charset="0"/>
                            </a:rPr>
                            <m:t>𝑖</m:t>
                          </m:r>
                          <m:r>
                            <a:rPr lang="en-US" altLang="zh-CN" sz="2800" b="0" i="1" smtClean="0">
                              <a:solidFill>
                                <a:srgbClr val="0070C0"/>
                              </a:solidFill>
                              <a:latin typeface="Cambria Math" panose="02040503050406030204" pitchFamily="18" charset="0"/>
                            </a:rPr>
                            <m:t>+</m:t>
                          </m:r>
                          <m:r>
                            <a:rPr lang="en-US" altLang="zh-CN" sz="2800" i="1" smtClean="0">
                              <a:solidFill>
                                <a:srgbClr val="0070C0"/>
                              </a:solidFill>
                              <a:latin typeface="Cambria Math" panose="02040503050406030204" pitchFamily="18" charset="0"/>
                            </a:rPr>
                            <m:t>1</m:t>
                          </m:r>
                          <m:r>
                            <a:rPr lang="en-US" altLang="zh-CN" sz="2800" i="1">
                              <a:solidFill>
                                <a:srgbClr val="0070C0"/>
                              </a:solidFill>
                              <a:latin typeface="Cambria Math" panose="02040503050406030204" pitchFamily="18" charset="0"/>
                            </a:rPr>
                            <m:t>,</m:t>
                          </m:r>
                          <m:r>
                            <a:rPr lang="en-US" altLang="zh-CN" sz="2800" i="1" smtClean="0">
                              <a:solidFill>
                                <a:srgbClr val="0070C0"/>
                              </a:solidFill>
                              <a:latin typeface="Cambria Math" panose="02040503050406030204" pitchFamily="18" charset="0"/>
                            </a:rPr>
                            <m:t>0</m:t>
                          </m:r>
                        </m:sub>
                      </m:sSub>
                      <m:r>
                        <a:rPr lang="en-US" altLang="zh-CN" sz="2800" b="1" i="1" smtClean="0">
                          <a:latin typeface="Cambria Math" panose="02040503050406030204" pitchFamily="18" charset="0"/>
                        </a:rPr>
                        <m:t>)</m:t>
                      </m:r>
                    </m:oMath>
                  </m:oMathPara>
                </a14:m>
                <a:endParaRPr lang="zh-CN" altLang="en-US" sz="2800" b="1" dirty="0"/>
              </a:p>
            </p:txBody>
          </p:sp>
        </mc:Choice>
        <mc:Fallback xmlns="">
          <p:sp>
            <p:nvSpPr>
              <p:cNvPr id="56" name="文本框 55">
                <a:extLst>
                  <a:ext uri="{FF2B5EF4-FFF2-40B4-BE49-F238E27FC236}">
                    <a16:creationId xmlns:a16="http://schemas.microsoft.com/office/drawing/2014/main" id="{32FC3B19-CC7F-E220-3063-77ACA7A164EA}"/>
                  </a:ext>
                </a:extLst>
              </p:cNvPr>
              <p:cNvSpPr txBox="1">
                <a:spLocks noRot="1" noChangeAspect="1" noMove="1" noResize="1" noEditPoints="1" noAdjustHandles="1" noChangeArrowheads="1" noChangeShapeType="1" noTextEdit="1"/>
              </p:cNvSpPr>
              <p:nvPr/>
            </p:nvSpPr>
            <p:spPr>
              <a:xfrm>
                <a:off x="16373550" y="5583767"/>
                <a:ext cx="2214799" cy="497187"/>
              </a:xfrm>
              <a:prstGeom prst="rect">
                <a:avLst/>
              </a:prstGeom>
              <a:blipFill>
                <a:blip r:embed="rId7"/>
                <a:stretch>
                  <a:fillRect b="-18293"/>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A9503F82-CD83-A5D7-CF72-26877273DD4E}"/>
                  </a:ext>
                </a:extLst>
              </p:cNvPr>
              <p:cNvSpPr txBox="1"/>
              <p:nvPr/>
            </p:nvSpPr>
            <p:spPr>
              <a:xfrm>
                <a:off x="17543324" y="6174371"/>
                <a:ext cx="2214799" cy="497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0070C0"/>
                              </a:solidFill>
                              <a:latin typeface="Cambria Math" panose="02040503050406030204" pitchFamily="18" charset="0"/>
                            </a:rPr>
                          </m:ctrlPr>
                        </m:sSubPr>
                        <m:e>
                          <m:r>
                            <a:rPr lang="en-US" altLang="zh-CN" sz="2800" b="1" i="0" smtClean="0">
                              <a:solidFill>
                                <a:srgbClr val="0070C0"/>
                              </a:solidFill>
                              <a:latin typeface="Cambria Math" panose="02040503050406030204" pitchFamily="18" charset="0"/>
                            </a:rPr>
                            <m:t>𝐐</m:t>
                          </m:r>
                        </m:e>
                        <m:sub>
                          <m:r>
                            <a:rPr lang="en-US" altLang="zh-CN" sz="2800" b="0" i="1" smtClean="0">
                              <a:solidFill>
                                <a:srgbClr val="0070C0"/>
                              </a:solidFill>
                              <a:latin typeface="Cambria Math" panose="02040503050406030204" pitchFamily="18" charset="0"/>
                            </a:rPr>
                            <m:t>𝑖</m:t>
                          </m:r>
                          <m:r>
                            <a:rPr lang="en-US" altLang="zh-CN" sz="2800" b="0" i="1" smtClean="0">
                              <a:solidFill>
                                <a:srgbClr val="0070C0"/>
                              </a:solidFill>
                              <a:latin typeface="Cambria Math" panose="02040503050406030204" pitchFamily="18" charset="0"/>
                            </a:rPr>
                            <m:t>+1,2</m:t>
                          </m:r>
                        </m:sub>
                      </m:sSub>
                    </m:oMath>
                  </m:oMathPara>
                </a14:m>
                <a:endParaRPr lang="zh-CN" altLang="en-US" sz="2800" b="1" dirty="0"/>
              </a:p>
            </p:txBody>
          </p:sp>
        </mc:Choice>
        <mc:Fallback xmlns="">
          <p:sp>
            <p:nvSpPr>
              <p:cNvPr id="59" name="文本框 58">
                <a:extLst>
                  <a:ext uri="{FF2B5EF4-FFF2-40B4-BE49-F238E27FC236}">
                    <a16:creationId xmlns:a16="http://schemas.microsoft.com/office/drawing/2014/main" id="{A9503F82-CD83-A5D7-CF72-26877273DD4E}"/>
                  </a:ext>
                </a:extLst>
              </p:cNvPr>
              <p:cNvSpPr txBox="1">
                <a:spLocks noRot="1" noChangeAspect="1" noMove="1" noResize="1" noEditPoints="1" noAdjustHandles="1" noChangeArrowheads="1" noChangeShapeType="1" noTextEdit="1"/>
              </p:cNvSpPr>
              <p:nvPr/>
            </p:nvSpPr>
            <p:spPr>
              <a:xfrm>
                <a:off x="17543324" y="6174371"/>
                <a:ext cx="2214799" cy="497187"/>
              </a:xfrm>
              <a:prstGeom prst="rect">
                <a:avLst/>
              </a:prstGeom>
              <a:blipFill>
                <a:blip r:embed="rId8"/>
                <a:stretch>
                  <a:fillRect b="-14815"/>
                </a:stretch>
              </a:blipFill>
              <a:ln w="12700" cap="flat">
                <a:noFill/>
                <a:miter lim="400000"/>
              </a:ln>
              <a:effectLst/>
            </p:spPr>
            <p:txBody>
              <a:bodyPr/>
              <a:lstStyle/>
              <a:p>
                <a:r>
                  <a:rPr lang="zh-CN" altLang="en-US">
                    <a:noFill/>
                  </a:rPr>
                  <a:t> </a:t>
                </a:r>
              </a:p>
            </p:txBody>
          </p:sp>
        </mc:Fallback>
      </mc:AlternateContent>
      <p:sp>
        <p:nvSpPr>
          <p:cNvPr id="218" name="任意多边形: 形状 217">
            <a:extLst>
              <a:ext uri="{FF2B5EF4-FFF2-40B4-BE49-F238E27FC236}">
                <a16:creationId xmlns:a16="http://schemas.microsoft.com/office/drawing/2014/main" id="{A0C1E299-9290-EE38-544D-8068E4A81EF2}"/>
              </a:ext>
            </a:extLst>
          </p:cNvPr>
          <p:cNvSpPr/>
          <p:nvPr/>
        </p:nvSpPr>
        <p:spPr>
          <a:xfrm>
            <a:off x="16021050" y="5575166"/>
            <a:ext cx="827876" cy="883002"/>
          </a:xfrm>
          <a:custGeom>
            <a:avLst/>
            <a:gdLst>
              <a:gd name="connsiteX0" fmla="*/ 0 w 762000"/>
              <a:gd name="connsiteY0" fmla="*/ 819205 h 819205"/>
              <a:gd name="connsiteX1" fmla="*/ 342900 w 762000"/>
              <a:gd name="connsiteY1" fmla="*/ 266755 h 819205"/>
              <a:gd name="connsiteX2" fmla="*/ 762000 w 762000"/>
              <a:gd name="connsiteY2" fmla="*/ 55 h 819205"/>
            </a:gdLst>
            <a:ahLst/>
            <a:cxnLst>
              <a:cxn ang="0">
                <a:pos x="connsiteX0" y="connsiteY0"/>
              </a:cxn>
              <a:cxn ang="0">
                <a:pos x="connsiteX1" y="connsiteY1"/>
              </a:cxn>
              <a:cxn ang="0">
                <a:pos x="connsiteX2" y="connsiteY2"/>
              </a:cxn>
            </a:cxnLst>
            <a:rect l="l" t="t" r="r" b="b"/>
            <a:pathLst>
              <a:path w="762000" h="819205">
                <a:moveTo>
                  <a:pt x="0" y="819205"/>
                </a:moveTo>
                <a:cubicBezTo>
                  <a:pt x="107950" y="611242"/>
                  <a:pt x="215900" y="403280"/>
                  <a:pt x="342900" y="266755"/>
                </a:cubicBezTo>
                <a:cubicBezTo>
                  <a:pt x="469900" y="130230"/>
                  <a:pt x="593725" y="-3120"/>
                  <a:pt x="762000" y="55"/>
                </a:cubicBezTo>
              </a:path>
            </a:pathLst>
          </a:custGeom>
          <a:noFill/>
          <a:ln w="3810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219" name="任意多边形: 形状 218">
            <a:extLst>
              <a:ext uri="{FF2B5EF4-FFF2-40B4-BE49-F238E27FC236}">
                <a16:creationId xmlns:a16="http://schemas.microsoft.com/office/drawing/2014/main" id="{88E106CD-3F61-36AC-640A-7883B378D7BA}"/>
              </a:ext>
            </a:extLst>
          </p:cNvPr>
          <p:cNvSpPr/>
          <p:nvPr/>
        </p:nvSpPr>
        <p:spPr>
          <a:xfrm>
            <a:off x="16898577" y="5291822"/>
            <a:ext cx="1892050" cy="826848"/>
          </a:xfrm>
          <a:custGeom>
            <a:avLst/>
            <a:gdLst>
              <a:gd name="connsiteX0" fmla="*/ 0 w 2019300"/>
              <a:gd name="connsiteY0" fmla="*/ 231954 h 936804"/>
              <a:gd name="connsiteX1" fmla="*/ 781050 w 2019300"/>
              <a:gd name="connsiteY1" fmla="*/ 41454 h 936804"/>
              <a:gd name="connsiteX2" fmla="*/ 2019300 w 2019300"/>
              <a:gd name="connsiteY2" fmla="*/ 936804 h 936804"/>
            </a:gdLst>
            <a:ahLst/>
            <a:cxnLst>
              <a:cxn ang="0">
                <a:pos x="connsiteX0" y="connsiteY0"/>
              </a:cxn>
              <a:cxn ang="0">
                <a:pos x="connsiteX1" y="connsiteY1"/>
              </a:cxn>
              <a:cxn ang="0">
                <a:pos x="connsiteX2" y="connsiteY2"/>
              </a:cxn>
            </a:cxnLst>
            <a:rect l="l" t="t" r="r" b="b"/>
            <a:pathLst>
              <a:path w="2019300" h="936804">
                <a:moveTo>
                  <a:pt x="0" y="231954"/>
                </a:moveTo>
                <a:cubicBezTo>
                  <a:pt x="222250" y="77966"/>
                  <a:pt x="444500" y="-76021"/>
                  <a:pt x="781050" y="41454"/>
                </a:cubicBezTo>
                <a:cubicBezTo>
                  <a:pt x="1117600" y="158929"/>
                  <a:pt x="1727200" y="679629"/>
                  <a:pt x="2019300" y="936804"/>
                </a:cubicBezTo>
              </a:path>
            </a:pathLst>
          </a:custGeom>
          <a:noFill/>
          <a:ln w="381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9" name="椭圆 18">
            <a:extLst>
              <a:ext uri="{FF2B5EF4-FFF2-40B4-BE49-F238E27FC236}">
                <a16:creationId xmlns:a16="http://schemas.microsoft.com/office/drawing/2014/main" id="{C4138A45-F729-B19C-F7A8-B26E45A3C6BB}"/>
              </a:ext>
            </a:extLst>
          </p:cNvPr>
          <p:cNvSpPr/>
          <p:nvPr/>
        </p:nvSpPr>
        <p:spPr>
          <a:xfrm>
            <a:off x="16670022" y="5290179"/>
            <a:ext cx="331304" cy="331304"/>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0" name="任意多边形: 形状 219">
            <a:extLst>
              <a:ext uri="{FF2B5EF4-FFF2-40B4-BE49-F238E27FC236}">
                <a16:creationId xmlns:a16="http://schemas.microsoft.com/office/drawing/2014/main" id="{D67F53EA-74BF-9D86-1F1E-95AAE49E0B17}"/>
              </a:ext>
            </a:extLst>
          </p:cNvPr>
          <p:cNvSpPr/>
          <p:nvPr/>
        </p:nvSpPr>
        <p:spPr>
          <a:xfrm>
            <a:off x="14676698" y="6577604"/>
            <a:ext cx="1280073" cy="2554821"/>
          </a:xfrm>
          <a:custGeom>
            <a:avLst/>
            <a:gdLst>
              <a:gd name="connsiteX0" fmla="*/ 0 w 2400300"/>
              <a:gd name="connsiteY0" fmla="*/ 5467350 h 5467350"/>
              <a:gd name="connsiteX1" fmla="*/ 1581150 w 2400300"/>
              <a:gd name="connsiteY1" fmla="*/ 1524000 h 5467350"/>
              <a:gd name="connsiteX2" fmla="*/ 2400300 w 2400300"/>
              <a:gd name="connsiteY2" fmla="*/ 0 h 5467350"/>
            </a:gdLst>
            <a:ahLst/>
            <a:cxnLst>
              <a:cxn ang="0">
                <a:pos x="connsiteX0" y="connsiteY0"/>
              </a:cxn>
              <a:cxn ang="0">
                <a:pos x="connsiteX1" y="connsiteY1"/>
              </a:cxn>
              <a:cxn ang="0">
                <a:pos x="connsiteX2" y="connsiteY2"/>
              </a:cxn>
            </a:cxnLst>
            <a:rect l="l" t="t" r="r" b="b"/>
            <a:pathLst>
              <a:path w="2400300" h="5467350">
                <a:moveTo>
                  <a:pt x="0" y="5467350"/>
                </a:moveTo>
                <a:cubicBezTo>
                  <a:pt x="590550" y="3951287"/>
                  <a:pt x="1181100" y="2435225"/>
                  <a:pt x="1581150" y="1524000"/>
                </a:cubicBezTo>
                <a:cubicBezTo>
                  <a:pt x="1981200" y="612775"/>
                  <a:pt x="2197100" y="219075"/>
                  <a:pt x="2400300" y="0"/>
                </a:cubicBezTo>
              </a:path>
            </a:pathLst>
          </a:custGeom>
          <a:no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8" name="椭圆 17">
            <a:extLst>
              <a:ext uri="{FF2B5EF4-FFF2-40B4-BE49-F238E27FC236}">
                <a16:creationId xmlns:a16="http://schemas.microsoft.com/office/drawing/2014/main" id="{541C61EC-AAAC-C916-BE3F-B12B834B02A4}"/>
              </a:ext>
            </a:extLst>
          </p:cNvPr>
          <p:cNvSpPr/>
          <p:nvPr/>
        </p:nvSpPr>
        <p:spPr>
          <a:xfrm>
            <a:off x="15791120" y="6351955"/>
            <a:ext cx="331304" cy="331304"/>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1" name="任意多边形: 形状 220">
            <a:extLst>
              <a:ext uri="{FF2B5EF4-FFF2-40B4-BE49-F238E27FC236}">
                <a16:creationId xmlns:a16="http://schemas.microsoft.com/office/drawing/2014/main" id="{148BDE14-83D6-BEE6-CB7E-10E28ED32213}"/>
              </a:ext>
            </a:extLst>
          </p:cNvPr>
          <p:cNvSpPr/>
          <p:nvPr/>
        </p:nvSpPr>
        <p:spPr>
          <a:xfrm>
            <a:off x="18783300" y="6096000"/>
            <a:ext cx="3409950" cy="5829300"/>
          </a:xfrm>
          <a:custGeom>
            <a:avLst/>
            <a:gdLst>
              <a:gd name="connsiteX0" fmla="*/ 0 w 3409950"/>
              <a:gd name="connsiteY0" fmla="*/ 0 h 5829300"/>
              <a:gd name="connsiteX1" fmla="*/ 1638300 w 3409950"/>
              <a:gd name="connsiteY1" fmla="*/ 2590800 h 5829300"/>
              <a:gd name="connsiteX2" fmla="*/ 3409950 w 3409950"/>
              <a:gd name="connsiteY2" fmla="*/ 5829300 h 5829300"/>
            </a:gdLst>
            <a:ahLst/>
            <a:cxnLst>
              <a:cxn ang="0">
                <a:pos x="connsiteX0" y="connsiteY0"/>
              </a:cxn>
              <a:cxn ang="0">
                <a:pos x="connsiteX1" y="connsiteY1"/>
              </a:cxn>
              <a:cxn ang="0">
                <a:pos x="connsiteX2" y="connsiteY2"/>
              </a:cxn>
            </a:cxnLst>
            <a:rect l="l" t="t" r="r" b="b"/>
            <a:pathLst>
              <a:path w="3409950" h="5829300">
                <a:moveTo>
                  <a:pt x="0" y="0"/>
                </a:moveTo>
                <a:cubicBezTo>
                  <a:pt x="534987" y="809625"/>
                  <a:pt x="1069975" y="1619250"/>
                  <a:pt x="1638300" y="2590800"/>
                </a:cubicBezTo>
                <a:cubicBezTo>
                  <a:pt x="2206625" y="3562350"/>
                  <a:pt x="2808287" y="4695825"/>
                  <a:pt x="3409950" y="5829300"/>
                </a:cubicBezTo>
              </a:path>
            </a:pathLst>
          </a:custGeom>
          <a:no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mc:AlternateContent xmlns:mc="http://schemas.openxmlformats.org/markup-compatibility/2006" xmlns:a14="http://schemas.microsoft.com/office/drawing/2010/main">
        <mc:Choice Requires="a14">
          <p:sp>
            <p:nvSpPr>
              <p:cNvPr id="222" name="文本框 221">
                <a:extLst>
                  <a:ext uri="{FF2B5EF4-FFF2-40B4-BE49-F238E27FC236}">
                    <a16:creationId xmlns:a16="http://schemas.microsoft.com/office/drawing/2014/main" id="{F9D9A322-8AB0-7E39-8145-583988AEF6D6}"/>
                  </a:ext>
                </a:extLst>
              </p:cNvPr>
              <p:cNvSpPr txBox="1"/>
              <p:nvPr/>
            </p:nvSpPr>
            <p:spPr>
              <a:xfrm>
                <a:off x="15678705" y="5137451"/>
                <a:ext cx="1043990" cy="497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7030A0"/>
                              </a:solidFill>
                              <a:latin typeface="Cambria Math" panose="02040503050406030204" pitchFamily="18" charset="0"/>
                            </a:rPr>
                          </m:ctrlPr>
                        </m:sSubPr>
                        <m:e>
                          <m:r>
                            <a:rPr lang="en-US" altLang="zh-CN" sz="2800" b="1" i="0" smtClean="0">
                              <a:solidFill>
                                <a:srgbClr val="7030A0"/>
                              </a:solidFill>
                              <a:latin typeface="Cambria Math" panose="02040503050406030204" pitchFamily="18" charset="0"/>
                            </a:rPr>
                            <m:t>𝐐</m:t>
                          </m:r>
                        </m:e>
                        <m:sub>
                          <m:r>
                            <a:rPr lang="en-US" altLang="zh-CN" sz="2800" b="0" i="1" smtClean="0">
                              <a:solidFill>
                                <a:srgbClr val="7030A0"/>
                              </a:solidFill>
                              <a:latin typeface="Cambria Math" panose="02040503050406030204" pitchFamily="18" charset="0"/>
                            </a:rPr>
                            <m:t>𝑖</m:t>
                          </m:r>
                          <m:r>
                            <a:rPr lang="en-US" altLang="zh-CN" sz="2800" b="0" i="1" smtClean="0">
                              <a:solidFill>
                                <a:srgbClr val="7030A0"/>
                              </a:solidFill>
                              <a:latin typeface="Cambria Math" panose="02040503050406030204" pitchFamily="18" charset="0"/>
                            </a:rPr>
                            <m:t>,1</m:t>
                          </m:r>
                        </m:sub>
                      </m:sSub>
                    </m:oMath>
                  </m:oMathPara>
                </a14:m>
                <a:endParaRPr lang="zh-CN" altLang="en-US" sz="2800" b="1" dirty="0"/>
              </a:p>
            </p:txBody>
          </p:sp>
        </mc:Choice>
        <mc:Fallback xmlns="">
          <p:sp>
            <p:nvSpPr>
              <p:cNvPr id="222" name="文本框 221">
                <a:extLst>
                  <a:ext uri="{FF2B5EF4-FFF2-40B4-BE49-F238E27FC236}">
                    <a16:creationId xmlns:a16="http://schemas.microsoft.com/office/drawing/2014/main" id="{F9D9A322-8AB0-7E39-8145-583988AEF6D6}"/>
                  </a:ext>
                </a:extLst>
              </p:cNvPr>
              <p:cNvSpPr txBox="1">
                <a:spLocks noRot="1" noChangeAspect="1" noMove="1" noResize="1" noEditPoints="1" noAdjustHandles="1" noChangeArrowheads="1" noChangeShapeType="1" noTextEdit="1"/>
              </p:cNvSpPr>
              <p:nvPr/>
            </p:nvSpPr>
            <p:spPr>
              <a:xfrm>
                <a:off x="15678705" y="5137451"/>
                <a:ext cx="1043990" cy="497187"/>
              </a:xfrm>
              <a:prstGeom prst="rect">
                <a:avLst/>
              </a:prstGeom>
              <a:blipFill>
                <a:blip r:embed="rId9"/>
                <a:stretch>
                  <a:fillRect b="-14815"/>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 name="文本框 222">
                <a:extLst>
                  <a:ext uri="{FF2B5EF4-FFF2-40B4-BE49-F238E27FC236}">
                    <a16:creationId xmlns:a16="http://schemas.microsoft.com/office/drawing/2014/main" id="{F4B464BD-B980-9A1C-F707-B8DDBC0527E2}"/>
                  </a:ext>
                </a:extLst>
              </p:cNvPr>
              <p:cNvSpPr txBox="1"/>
              <p:nvPr/>
            </p:nvSpPr>
            <p:spPr>
              <a:xfrm>
                <a:off x="17223607" y="4127341"/>
                <a:ext cx="1043990" cy="497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0070C0"/>
                              </a:solidFill>
                              <a:latin typeface="Cambria Math" panose="02040503050406030204" pitchFamily="18" charset="0"/>
                            </a:rPr>
                          </m:ctrlPr>
                        </m:sSubPr>
                        <m:e>
                          <m:r>
                            <a:rPr lang="en-US" altLang="zh-CN" sz="2800" b="1" i="0" smtClean="0">
                              <a:solidFill>
                                <a:srgbClr val="0070C0"/>
                              </a:solidFill>
                              <a:latin typeface="Cambria Math" panose="02040503050406030204" pitchFamily="18" charset="0"/>
                            </a:rPr>
                            <m:t>𝐐</m:t>
                          </m:r>
                        </m:e>
                        <m:sub>
                          <m:r>
                            <a:rPr lang="en-US" altLang="zh-CN" sz="2800" b="0" i="1" smtClean="0">
                              <a:solidFill>
                                <a:srgbClr val="0070C0"/>
                              </a:solidFill>
                              <a:latin typeface="Cambria Math" panose="02040503050406030204" pitchFamily="18" charset="0"/>
                            </a:rPr>
                            <m:t>𝑖</m:t>
                          </m:r>
                          <m:r>
                            <a:rPr lang="en-US" altLang="zh-CN" sz="2800" b="0" i="1" smtClean="0">
                              <a:solidFill>
                                <a:srgbClr val="0070C0"/>
                              </a:solidFill>
                              <a:latin typeface="Cambria Math" panose="02040503050406030204" pitchFamily="18" charset="0"/>
                            </a:rPr>
                            <m:t>+1,1</m:t>
                          </m:r>
                        </m:sub>
                      </m:sSub>
                    </m:oMath>
                  </m:oMathPara>
                </a14:m>
                <a:endParaRPr lang="zh-CN" altLang="en-US" sz="2800" b="1" dirty="0"/>
              </a:p>
            </p:txBody>
          </p:sp>
        </mc:Choice>
        <mc:Fallback xmlns="">
          <p:sp>
            <p:nvSpPr>
              <p:cNvPr id="223" name="文本框 222">
                <a:extLst>
                  <a:ext uri="{FF2B5EF4-FFF2-40B4-BE49-F238E27FC236}">
                    <a16:creationId xmlns:a16="http://schemas.microsoft.com/office/drawing/2014/main" id="{F4B464BD-B980-9A1C-F707-B8DDBC0527E2}"/>
                  </a:ext>
                </a:extLst>
              </p:cNvPr>
              <p:cNvSpPr txBox="1">
                <a:spLocks noRot="1" noChangeAspect="1" noMove="1" noResize="1" noEditPoints="1" noAdjustHandles="1" noChangeArrowheads="1" noChangeShapeType="1" noTextEdit="1"/>
              </p:cNvSpPr>
              <p:nvPr/>
            </p:nvSpPr>
            <p:spPr>
              <a:xfrm>
                <a:off x="17223607" y="4127341"/>
                <a:ext cx="1043990" cy="497187"/>
              </a:xfrm>
              <a:prstGeom prst="rect">
                <a:avLst/>
              </a:prstGeom>
              <a:blipFill>
                <a:blip r:embed="rId10"/>
                <a:stretch>
                  <a:fillRect l="-5814" r="-2907" b="-13415"/>
                </a:stretch>
              </a:blipFill>
              <a:ln w="12700" cap="flat">
                <a:noFill/>
                <a:miter lim="400000"/>
              </a:ln>
              <a:effectLst/>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DA5F6C23-952A-EDF2-45E5-3014CA7A320A}"/>
              </a:ext>
            </a:extLst>
          </p:cNvPr>
          <p:cNvSpPr/>
          <p:nvPr/>
        </p:nvSpPr>
        <p:spPr>
          <a:xfrm>
            <a:off x="14457457" y="8967772"/>
            <a:ext cx="331304" cy="331304"/>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椭圆 10">
            <a:extLst>
              <a:ext uri="{FF2B5EF4-FFF2-40B4-BE49-F238E27FC236}">
                <a16:creationId xmlns:a16="http://schemas.microsoft.com/office/drawing/2014/main" id="{23C24955-E173-3D48-D374-AF80367E8157}"/>
              </a:ext>
            </a:extLst>
          </p:cNvPr>
          <p:cNvSpPr/>
          <p:nvPr/>
        </p:nvSpPr>
        <p:spPr>
          <a:xfrm>
            <a:off x="22131131" y="11770068"/>
            <a:ext cx="331304" cy="331304"/>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224" name="文本框 223">
                <a:extLst>
                  <a:ext uri="{FF2B5EF4-FFF2-40B4-BE49-F238E27FC236}">
                    <a16:creationId xmlns:a16="http://schemas.microsoft.com/office/drawing/2014/main" id="{289266A8-1BE8-4EFA-97EC-00BE5D4D2B4B}"/>
                  </a:ext>
                </a:extLst>
              </p:cNvPr>
              <p:cNvSpPr txBox="1"/>
              <p:nvPr/>
            </p:nvSpPr>
            <p:spPr>
              <a:xfrm>
                <a:off x="14720864" y="9033678"/>
                <a:ext cx="1043990" cy="497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0" smtClean="0">
                              <a:solidFill>
                                <a:schemeClr val="tx1"/>
                              </a:solidFill>
                              <a:latin typeface="Cambria Math" panose="02040503050406030204" pitchFamily="18" charset="0"/>
                            </a:rPr>
                            <m:t>𝐏</m:t>
                          </m:r>
                        </m:e>
                        <m:sub>
                          <m:r>
                            <a:rPr lang="en-US" altLang="zh-CN" sz="2800" b="0" i="1" smtClean="0">
                              <a:solidFill>
                                <a:schemeClr val="tx1"/>
                              </a:solidFill>
                              <a:latin typeface="Cambria Math" panose="02040503050406030204" pitchFamily="18" charset="0"/>
                            </a:rPr>
                            <m:t>0</m:t>
                          </m:r>
                        </m:sub>
                      </m:sSub>
                    </m:oMath>
                  </m:oMathPara>
                </a14:m>
                <a:endParaRPr lang="zh-CN" altLang="en-US" sz="2800" b="1" dirty="0">
                  <a:solidFill>
                    <a:schemeClr val="tx1"/>
                  </a:solidFill>
                </a:endParaRPr>
              </a:p>
            </p:txBody>
          </p:sp>
        </mc:Choice>
        <mc:Fallback xmlns="">
          <p:sp>
            <p:nvSpPr>
              <p:cNvPr id="224" name="文本框 223">
                <a:extLst>
                  <a:ext uri="{FF2B5EF4-FFF2-40B4-BE49-F238E27FC236}">
                    <a16:creationId xmlns:a16="http://schemas.microsoft.com/office/drawing/2014/main" id="{289266A8-1BE8-4EFA-97EC-00BE5D4D2B4B}"/>
                  </a:ext>
                </a:extLst>
              </p:cNvPr>
              <p:cNvSpPr txBox="1">
                <a:spLocks noRot="1" noChangeAspect="1" noMove="1" noResize="1" noEditPoints="1" noAdjustHandles="1" noChangeArrowheads="1" noChangeShapeType="1" noTextEdit="1"/>
              </p:cNvSpPr>
              <p:nvPr/>
            </p:nvSpPr>
            <p:spPr>
              <a:xfrm>
                <a:off x="14720864" y="9033678"/>
                <a:ext cx="1043990" cy="497187"/>
              </a:xfrm>
              <a:prstGeom prst="rect">
                <a:avLst/>
              </a:prstGeom>
              <a:blipFill>
                <a:blip r:embed="rId11"/>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6" name="文本框 225">
                <a:extLst>
                  <a:ext uri="{FF2B5EF4-FFF2-40B4-BE49-F238E27FC236}">
                    <a16:creationId xmlns:a16="http://schemas.microsoft.com/office/drawing/2014/main" id="{CFE18C25-84A5-5230-574F-5723D5C13C5B}"/>
                  </a:ext>
                </a:extLst>
              </p:cNvPr>
              <p:cNvSpPr txBox="1"/>
              <p:nvPr/>
            </p:nvSpPr>
            <p:spPr>
              <a:xfrm>
                <a:off x="16571779" y="1580432"/>
                <a:ext cx="1043990" cy="497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0" smtClean="0">
                              <a:solidFill>
                                <a:schemeClr val="tx1"/>
                              </a:solidFill>
                              <a:latin typeface="Cambria Math" panose="02040503050406030204" pitchFamily="18" charset="0"/>
                            </a:rPr>
                            <m:t>𝐏</m:t>
                          </m:r>
                        </m:e>
                        <m:sub>
                          <m:r>
                            <a:rPr lang="en-US" altLang="zh-CN" sz="2800" b="1" i="1" smtClean="0">
                              <a:solidFill>
                                <a:schemeClr val="tx1"/>
                              </a:solidFill>
                              <a:latin typeface="Cambria Math" panose="02040503050406030204" pitchFamily="18" charset="0"/>
                            </a:rPr>
                            <m:t>𝟏</m:t>
                          </m:r>
                        </m:sub>
                      </m:sSub>
                    </m:oMath>
                  </m:oMathPara>
                </a14:m>
                <a:endParaRPr lang="zh-CN" altLang="en-US" sz="2800" b="1" dirty="0">
                  <a:solidFill>
                    <a:schemeClr val="tx1"/>
                  </a:solidFill>
                </a:endParaRPr>
              </a:p>
            </p:txBody>
          </p:sp>
        </mc:Choice>
        <mc:Fallback xmlns="">
          <p:sp>
            <p:nvSpPr>
              <p:cNvPr id="226" name="文本框 225">
                <a:extLst>
                  <a:ext uri="{FF2B5EF4-FFF2-40B4-BE49-F238E27FC236}">
                    <a16:creationId xmlns:a16="http://schemas.microsoft.com/office/drawing/2014/main" id="{CFE18C25-84A5-5230-574F-5723D5C13C5B}"/>
                  </a:ext>
                </a:extLst>
              </p:cNvPr>
              <p:cNvSpPr txBox="1">
                <a:spLocks noRot="1" noChangeAspect="1" noMove="1" noResize="1" noEditPoints="1" noAdjustHandles="1" noChangeArrowheads="1" noChangeShapeType="1" noTextEdit="1"/>
              </p:cNvSpPr>
              <p:nvPr/>
            </p:nvSpPr>
            <p:spPr>
              <a:xfrm>
                <a:off x="16571779" y="1580432"/>
                <a:ext cx="1043990" cy="497187"/>
              </a:xfrm>
              <a:prstGeom prst="rect">
                <a:avLst/>
              </a:prstGeom>
              <a:blipFill>
                <a:blip r:embed="rId12"/>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7" name="文本框 226">
                <a:extLst>
                  <a:ext uri="{FF2B5EF4-FFF2-40B4-BE49-F238E27FC236}">
                    <a16:creationId xmlns:a16="http://schemas.microsoft.com/office/drawing/2014/main" id="{41F9D9EE-41D9-AB39-1D14-8234005C401C}"/>
                  </a:ext>
                </a:extLst>
              </p:cNvPr>
              <p:cNvSpPr txBox="1"/>
              <p:nvPr/>
            </p:nvSpPr>
            <p:spPr>
              <a:xfrm>
                <a:off x="22351229" y="11852778"/>
                <a:ext cx="1043990" cy="497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0" smtClean="0">
                              <a:solidFill>
                                <a:schemeClr val="tx1"/>
                              </a:solidFill>
                              <a:latin typeface="Cambria Math" panose="02040503050406030204" pitchFamily="18" charset="0"/>
                            </a:rPr>
                            <m:t>𝐏</m:t>
                          </m:r>
                        </m:e>
                        <m:sub>
                          <m:r>
                            <a:rPr lang="en-US" altLang="zh-CN" sz="2800" b="1" i="1">
                              <a:solidFill>
                                <a:schemeClr val="tx1"/>
                              </a:solidFill>
                              <a:latin typeface="Cambria Math" panose="02040503050406030204" pitchFamily="18" charset="0"/>
                            </a:rPr>
                            <m:t>2</m:t>
                          </m:r>
                        </m:sub>
                      </m:sSub>
                    </m:oMath>
                  </m:oMathPara>
                </a14:m>
                <a:endParaRPr lang="zh-CN" altLang="en-US" sz="2800" b="1" dirty="0">
                  <a:solidFill>
                    <a:schemeClr val="tx1"/>
                  </a:solidFill>
                </a:endParaRPr>
              </a:p>
            </p:txBody>
          </p:sp>
        </mc:Choice>
        <mc:Fallback xmlns="">
          <p:sp>
            <p:nvSpPr>
              <p:cNvPr id="227" name="文本框 226">
                <a:extLst>
                  <a:ext uri="{FF2B5EF4-FFF2-40B4-BE49-F238E27FC236}">
                    <a16:creationId xmlns:a16="http://schemas.microsoft.com/office/drawing/2014/main" id="{41F9D9EE-41D9-AB39-1D14-8234005C401C}"/>
                  </a:ext>
                </a:extLst>
              </p:cNvPr>
              <p:cNvSpPr txBox="1">
                <a:spLocks noRot="1" noChangeAspect="1" noMove="1" noResize="1" noEditPoints="1" noAdjustHandles="1" noChangeArrowheads="1" noChangeShapeType="1" noTextEdit="1"/>
              </p:cNvSpPr>
              <p:nvPr/>
            </p:nvSpPr>
            <p:spPr>
              <a:xfrm>
                <a:off x="22351229" y="11852778"/>
                <a:ext cx="1043990" cy="497187"/>
              </a:xfrm>
              <a:prstGeom prst="rect">
                <a:avLst/>
              </a:prstGeom>
              <a:blipFill>
                <a:blip r:embed="rId13"/>
                <a:stretch>
                  <a:fillRect/>
                </a:stretch>
              </a:blipFill>
              <a:ln w="12700" cap="flat">
                <a:noFill/>
                <a:miter lim="400000"/>
              </a:ln>
              <a:effectLst/>
            </p:spPr>
            <p:txBody>
              <a:bodyPr/>
              <a:lstStyle/>
              <a:p>
                <a:r>
                  <a:rPr lang="zh-CN" altLang="en-US">
                    <a:noFill/>
                  </a:rPr>
                  <a:t> </a:t>
                </a:r>
              </a:p>
            </p:txBody>
          </p:sp>
        </mc:Fallback>
      </mc:AlternateContent>
      <p:sp>
        <p:nvSpPr>
          <p:cNvPr id="24" name="椭圆 23">
            <a:extLst>
              <a:ext uri="{FF2B5EF4-FFF2-40B4-BE49-F238E27FC236}">
                <a16:creationId xmlns:a16="http://schemas.microsoft.com/office/drawing/2014/main" id="{1BCEE91B-DE8D-C045-E48A-D8DAFC855218}"/>
              </a:ext>
            </a:extLst>
          </p:cNvPr>
          <p:cNvSpPr/>
          <p:nvPr/>
        </p:nvSpPr>
        <p:spPr>
          <a:xfrm>
            <a:off x="18579903" y="5861382"/>
            <a:ext cx="331304" cy="331304"/>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文本框 7">
            <a:extLst>
              <a:ext uri="{FF2B5EF4-FFF2-40B4-BE49-F238E27FC236}">
                <a16:creationId xmlns:a16="http://schemas.microsoft.com/office/drawing/2014/main" id="{AF448099-91AB-CF5D-4E94-BD5B2A77EEFE}"/>
              </a:ext>
            </a:extLst>
          </p:cNvPr>
          <p:cNvSpPr txBox="1"/>
          <p:nvPr/>
        </p:nvSpPr>
        <p:spPr>
          <a:xfrm>
            <a:off x="723900" y="247650"/>
            <a:ext cx="18561627"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Method: Curvature-Guided Subdivision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875216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6550E-B830-55DE-67A3-FFE11ECDCD78}"/>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760ECD98-015D-D4FA-E9E9-242E0AE45204}"/>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E7885400-FB79-ABD7-BA68-3CED0C1B49A4}"/>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756FA322-22AD-328A-37DC-6F1A325C4D8C}"/>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6C5BD774-B884-4761-B8BA-B9D4AE8B97DB}"/>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2039B9AE-2B2D-B5E8-8275-1219AFE23AD7}"/>
                  </a:ext>
                </a:extLst>
              </p:cNvPr>
              <p:cNvSpPr txBox="1">
                <a:spLocks/>
              </p:cNvSpPr>
              <p:nvPr/>
            </p:nvSpPr>
            <p:spPr>
              <a:xfrm>
                <a:off x="1618325" y="2551738"/>
                <a:ext cx="21137766" cy="11164262"/>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Dash pattern </a:t>
                </a:r>
                <a14:m>
                  <m:oMath xmlns:m="http://schemas.openxmlformats.org/officeDocument/2006/math">
                    <m:d>
                      <m:dPr>
                        <m:ctrlPr>
                          <a:rPr lang="en-US" altLang="zh-CN" sz="4800" b="0" i="1" dirty="0" smtClean="0">
                            <a:solidFill>
                              <a:srgbClr val="000000"/>
                            </a:solidFill>
                            <a:latin typeface="Cambria Math" panose="02040503050406030204" pitchFamily="18" charset="0"/>
                            <a:cs typeface="+mn-cs"/>
                            <a:sym typeface="Wingdings" panose="05000000000000000000" pitchFamily="2" charset="2"/>
                          </a:rPr>
                        </m:ctrlPr>
                      </m:dPr>
                      <m:e>
                        <m:sSub>
                          <m:sSubPr>
                            <m:ctrlPr>
                              <a:rPr lang="en-US" altLang="zh-CN" sz="4800" b="0" i="1" dirty="0" smtClean="0">
                                <a:solidFill>
                                  <a:srgbClr val="000000"/>
                                </a:solidFill>
                                <a:latin typeface="Cambria Math" panose="02040503050406030204" pitchFamily="18" charset="0"/>
                                <a:cs typeface="+mn-cs"/>
                                <a:sym typeface="Wingdings" panose="05000000000000000000" pitchFamily="2" charset="2"/>
                              </a:rPr>
                            </m:ctrlPr>
                          </m:sSubPr>
                          <m:e>
                            <m:r>
                              <a:rPr lang="en-US" altLang="zh-CN" sz="4800" b="0" i="1" dirty="0" smtClean="0">
                                <a:solidFill>
                                  <a:srgbClr val="000000"/>
                                </a:solidFill>
                                <a:latin typeface="Cambria Math" panose="02040503050406030204" pitchFamily="18" charset="0"/>
                                <a:cs typeface="+mn-cs"/>
                                <a:sym typeface="Wingdings" panose="05000000000000000000" pitchFamily="2" charset="2"/>
                              </a:rPr>
                              <m:t>𝑙</m:t>
                            </m:r>
                          </m:e>
                          <m:sub>
                            <m:r>
                              <a:rPr lang="en-US" altLang="zh-CN" sz="4800" b="0" i="1" dirty="0" smtClean="0">
                                <a:solidFill>
                                  <a:srgbClr val="000000"/>
                                </a:solidFill>
                                <a:latin typeface="Cambria Math" panose="02040503050406030204" pitchFamily="18" charset="0"/>
                                <a:cs typeface="+mn-cs"/>
                                <a:sym typeface="Wingdings" panose="05000000000000000000" pitchFamily="2" charset="2"/>
                              </a:rPr>
                              <m:t>1</m:t>
                            </m:r>
                          </m:sub>
                        </m:sSub>
                        <m:r>
                          <a:rPr lang="en-US" altLang="zh-CN" sz="4800" b="0" i="1" dirty="0" smtClean="0">
                            <a:solidFill>
                              <a:srgbClr val="000000"/>
                            </a:solidFill>
                            <a:latin typeface="Cambria Math" panose="02040503050406030204" pitchFamily="18" charset="0"/>
                            <a:cs typeface="+mn-cs"/>
                            <a:sym typeface="Wingdings" panose="05000000000000000000" pitchFamily="2" charset="2"/>
                          </a:rPr>
                          <m:t>,</m:t>
                        </m:r>
                        <m:sSub>
                          <m:sSubPr>
                            <m:ctrlPr>
                              <a:rPr lang="en-US" altLang="zh-CN" sz="4800" b="0" i="1" dirty="0" smtClean="0">
                                <a:solidFill>
                                  <a:srgbClr val="000000"/>
                                </a:solidFill>
                                <a:latin typeface="Cambria Math" panose="02040503050406030204" pitchFamily="18" charset="0"/>
                                <a:cs typeface="+mn-cs"/>
                                <a:sym typeface="Wingdings" panose="05000000000000000000" pitchFamily="2" charset="2"/>
                              </a:rPr>
                            </m:ctrlPr>
                          </m:sSubPr>
                          <m:e>
                            <m:r>
                              <a:rPr lang="en-US" altLang="zh-CN" sz="4800" b="0" i="1" dirty="0" smtClean="0">
                                <a:solidFill>
                                  <a:srgbClr val="000000"/>
                                </a:solidFill>
                                <a:latin typeface="Cambria Math" panose="02040503050406030204" pitchFamily="18" charset="0"/>
                                <a:cs typeface="+mn-cs"/>
                                <a:sym typeface="Wingdings" panose="05000000000000000000" pitchFamily="2" charset="2"/>
                              </a:rPr>
                              <m:t>𝑙</m:t>
                            </m:r>
                          </m:e>
                          <m:sub>
                            <m:r>
                              <a:rPr lang="en-US" altLang="zh-CN" sz="4800" b="0" i="1" dirty="0" smtClean="0">
                                <a:solidFill>
                                  <a:srgbClr val="000000"/>
                                </a:solidFill>
                                <a:latin typeface="Cambria Math" panose="02040503050406030204" pitchFamily="18" charset="0"/>
                                <a:cs typeface="+mn-cs"/>
                                <a:sym typeface="Wingdings" panose="05000000000000000000" pitchFamily="2" charset="2"/>
                              </a:rPr>
                              <m:t>2</m:t>
                            </m:r>
                          </m:sub>
                        </m:sSub>
                      </m:e>
                    </m:d>
                    <m:r>
                      <a:rPr lang="en-US" altLang="zh-CN" sz="4800" b="0" i="1" dirty="0" smtClean="0">
                        <a:solidFill>
                          <a:srgbClr val="000000"/>
                        </a:solidFill>
                        <a:latin typeface="Cambria Math" panose="02040503050406030204" pitchFamily="18" charset="0"/>
                        <a:cs typeface="+mn-cs"/>
                        <a:sym typeface="Wingdings" panose="05000000000000000000" pitchFamily="2" charset="2"/>
                      </a:rPr>
                      <m:t>:</m:t>
                    </m:r>
                  </m:oMath>
                </a14:m>
                <a:r>
                  <a:rPr lang="en-US" altLang="zh-CN" sz="4800" dirty="0">
                    <a:solidFill>
                      <a:srgbClr val="000000"/>
                    </a:solidFill>
                    <a:latin typeface="+mn-lt"/>
                    <a:cs typeface="+mn-cs"/>
                  </a:rPr>
                  <a:t> solid segment length </a:t>
                </a:r>
                <a14:m>
                  <m:oMath xmlns:m="http://schemas.openxmlformats.org/officeDocument/2006/math">
                    <m:sSub>
                      <m:sSubPr>
                        <m:ctrlPr>
                          <a:rPr lang="en-US" altLang="zh-CN" sz="4800" i="1" dirty="0">
                            <a:solidFill>
                              <a:srgbClr val="000000"/>
                            </a:solidFill>
                            <a:latin typeface="Cambria Math" panose="02040503050406030204" pitchFamily="18" charset="0"/>
                            <a:sym typeface="Wingdings" panose="05000000000000000000" pitchFamily="2" charset="2"/>
                          </a:rPr>
                        </m:ctrlPr>
                      </m:sSubPr>
                      <m:e>
                        <m:r>
                          <a:rPr lang="en-US" altLang="zh-CN" sz="4800" i="1" dirty="0">
                            <a:solidFill>
                              <a:srgbClr val="000000"/>
                            </a:solidFill>
                            <a:latin typeface="Cambria Math" panose="02040503050406030204" pitchFamily="18" charset="0"/>
                            <a:sym typeface="Wingdings" panose="05000000000000000000" pitchFamily="2" charset="2"/>
                          </a:rPr>
                          <m:t>𝑙</m:t>
                        </m:r>
                      </m:e>
                      <m:sub>
                        <m:r>
                          <a:rPr lang="en-US" altLang="zh-CN" sz="4800" i="1" dirty="0">
                            <a:solidFill>
                              <a:srgbClr val="000000"/>
                            </a:solidFill>
                            <a:latin typeface="Cambria Math" panose="02040503050406030204" pitchFamily="18" charset="0"/>
                            <a:sym typeface="Wingdings" panose="05000000000000000000" pitchFamily="2" charset="2"/>
                          </a:rPr>
                          <m:t>1</m:t>
                        </m:r>
                      </m:sub>
                    </m:sSub>
                  </m:oMath>
                </a14:m>
                <a:r>
                  <a:rPr lang="en-US" altLang="zh-CN" sz="4800" dirty="0">
                    <a:solidFill>
                      <a:srgbClr val="000000"/>
                    </a:solidFill>
                    <a:latin typeface="+mn-lt"/>
                    <a:cs typeface="+mn-cs"/>
                  </a:rPr>
                  <a:t>, gap length </a:t>
                </a:r>
                <a14:m>
                  <m:oMath xmlns:m="http://schemas.openxmlformats.org/officeDocument/2006/math">
                    <m:sSub>
                      <m:sSubPr>
                        <m:ctrlPr>
                          <a:rPr lang="en-US" altLang="zh-CN" sz="4800" i="1" dirty="0">
                            <a:solidFill>
                              <a:srgbClr val="000000"/>
                            </a:solidFill>
                            <a:latin typeface="Cambria Math" panose="02040503050406030204" pitchFamily="18" charset="0"/>
                            <a:sym typeface="Wingdings" panose="05000000000000000000" pitchFamily="2" charset="2"/>
                          </a:rPr>
                        </m:ctrlPr>
                      </m:sSubPr>
                      <m:e>
                        <m:r>
                          <a:rPr lang="en-US" altLang="zh-CN" sz="4800" i="1" dirty="0">
                            <a:solidFill>
                              <a:srgbClr val="000000"/>
                            </a:solidFill>
                            <a:latin typeface="Cambria Math" panose="02040503050406030204" pitchFamily="18" charset="0"/>
                            <a:sym typeface="Wingdings" panose="05000000000000000000" pitchFamily="2" charset="2"/>
                          </a:rPr>
                          <m:t>𝑙</m:t>
                        </m:r>
                      </m:e>
                      <m:sub>
                        <m:r>
                          <a:rPr lang="en-US" altLang="zh-CN" sz="4800" i="1" dirty="0">
                            <a:solidFill>
                              <a:srgbClr val="000000"/>
                            </a:solidFill>
                            <a:latin typeface="Cambria Math" panose="02040503050406030204" pitchFamily="18" charset="0"/>
                            <a:sym typeface="Wingdings" panose="05000000000000000000" pitchFamily="2" charset="2"/>
                          </a:rPr>
                          <m:t>2</m:t>
                        </m:r>
                      </m:sub>
                    </m:sSub>
                  </m:oMath>
                </a14:m>
                <a:endParaRPr lang="en-US" altLang="zh-CN" sz="4800" dirty="0">
                  <a:solidFill>
                    <a:srgbClr val="000000"/>
                  </a:solidFill>
                  <a:latin typeface="+mn-lt"/>
                  <a:cs typeface="+mn-cs"/>
                </a:endParaRPr>
              </a:p>
              <a:p>
                <a:pPr marL="609600" indent="-609600">
                  <a:lnSpc>
                    <a:spcPct val="150000"/>
                  </a:lnSpc>
                  <a:buClrTx/>
                  <a:buSzPct val="123000"/>
                  <a:buChar char="•"/>
                </a:pPr>
                <a:endParaRPr lang="en-US" altLang="zh-CN" sz="4800" dirty="0">
                  <a:solidFill>
                    <a:srgbClr val="000000"/>
                  </a:solidFill>
                  <a:latin typeface="+mn-lt"/>
                  <a:cs typeface="+mn-cs"/>
                </a:endParaRPr>
              </a:p>
              <a:p>
                <a:pPr marL="609600" indent="-609600">
                  <a:lnSpc>
                    <a:spcPct val="150000"/>
                  </a:lnSpc>
                  <a:buClrTx/>
                  <a:buSzPct val="123000"/>
                  <a:buChar char="•"/>
                </a:pPr>
                <a:endParaRPr lang="en-US" altLang="zh-CN" sz="4800" dirty="0">
                  <a:solidFill>
                    <a:srgbClr val="000000"/>
                  </a:solidFill>
                  <a:latin typeface="+mn-lt"/>
                  <a:cs typeface="+mn-cs"/>
                </a:endParaRPr>
              </a:p>
              <a:p>
                <a:pPr marL="952500" lvl="1" indent="-609600">
                  <a:lnSpc>
                    <a:spcPct val="150000"/>
                  </a:lnSpc>
                  <a:buClrTx/>
                  <a:buSzPct val="123000"/>
                </a:pPr>
                <a:endParaRPr lang="en-US" altLang="zh-CN" sz="4400" dirty="0">
                  <a:solidFill>
                    <a:srgbClr val="000000"/>
                  </a:solidFill>
                  <a:latin typeface="+mn-lt"/>
                  <a:cs typeface="+mn-cs"/>
                </a:endParaRPr>
              </a:p>
              <a:p>
                <a:pPr marL="952500" lvl="1" indent="-609600">
                  <a:lnSpc>
                    <a:spcPct val="150000"/>
                  </a:lnSpc>
                  <a:buClrTx/>
                  <a:buSzPct val="123000"/>
                </a:pPr>
                <a:r>
                  <a:rPr lang="en-US" altLang="zh-CN" sz="4400" dirty="0">
                    <a:solidFill>
                      <a:srgbClr val="000000"/>
                    </a:solidFill>
                    <a:latin typeface="+mn-lt"/>
                    <a:cs typeface="+mn-cs"/>
                  </a:rPr>
                  <a:t>Given arc length </a:t>
                </a:r>
                <a14:m>
                  <m:oMath xmlns:m="http://schemas.openxmlformats.org/officeDocument/2006/math">
                    <m:r>
                      <a:rPr lang="en-US" altLang="zh-CN" sz="4400" i="1" dirty="0" smtClean="0">
                        <a:solidFill>
                          <a:srgbClr val="000000"/>
                        </a:solidFill>
                        <a:latin typeface="Cambria Math" panose="02040503050406030204" pitchFamily="18" charset="0"/>
                        <a:cs typeface="+mn-cs"/>
                      </a:rPr>
                      <m:t>𝑆</m:t>
                    </m:r>
                    <m:r>
                      <a:rPr lang="en-US" altLang="zh-CN" sz="4400" i="1" dirty="0">
                        <a:solidFill>
                          <a:srgbClr val="000000"/>
                        </a:solidFill>
                        <a:latin typeface="Cambria Math" panose="02040503050406030204" pitchFamily="18" charset="0"/>
                      </a:rPr>
                      <m:t>∈</m:t>
                    </m:r>
                    <m:d>
                      <m:dPr>
                        <m:begChr m:val="["/>
                        <m:endChr m:val="]"/>
                        <m:ctrlPr>
                          <a:rPr lang="en-US" altLang="zh-CN" sz="4400" i="1" dirty="0">
                            <a:solidFill>
                              <a:srgbClr val="000000"/>
                            </a:solidFill>
                            <a:latin typeface="Cambria Math" panose="02040503050406030204" pitchFamily="18" charset="0"/>
                          </a:rPr>
                        </m:ctrlPr>
                      </m:dPr>
                      <m:e>
                        <m:r>
                          <a:rPr lang="en-US" altLang="zh-CN" sz="4400" i="1" dirty="0">
                            <a:solidFill>
                              <a:srgbClr val="000000"/>
                            </a:solidFill>
                            <a:latin typeface="Cambria Math" panose="02040503050406030204" pitchFamily="18" charset="0"/>
                          </a:rPr>
                          <m:t>0,</m:t>
                        </m:r>
                        <m:r>
                          <a:rPr lang="en-US" altLang="zh-CN" sz="4400" b="0" i="1" dirty="0" smtClean="0">
                            <a:solidFill>
                              <a:srgbClr val="000000"/>
                            </a:solidFill>
                            <a:latin typeface="Cambria Math" panose="02040503050406030204" pitchFamily="18" charset="0"/>
                          </a:rPr>
                          <m:t>𝑙</m:t>
                        </m:r>
                      </m:e>
                    </m:d>
                    <m:r>
                      <a:rPr lang="en-US" altLang="zh-CN" sz="4400" b="0" i="1" dirty="0" smtClean="0">
                        <a:solidFill>
                          <a:srgbClr val="000000"/>
                        </a:solidFill>
                        <a:latin typeface="Cambria Math" panose="02040503050406030204" pitchFamily="18" charset="0"/>
                      </a:rPr>
                      <m:t>,</m:t>
                    </m:r>
                  </m:oMath>
                </a14:m>
                <a:r>
                  <a:rPr lang="en-US" altLang="zh-CN" sz="4400" dirty="0">
                    <a:solidFill>
                      <a:srgbClr val="000000"/>
                    </a:solidFill>
                    <a:latin typeface="+mn-lt"/>
                    <a:cs typeface="+mn-cs"/>
                  </a:rPr>
                  <a:t> solve for </a:t>
                </a:r>
                <a14:m>
                  <m:oMath xmlns:m="http://schemas.openxmlformats.org/officeDocument/2006/math">
                    <m:r>
                      <a:rPr lang="en-US" altLang="zh-CN" sz="4400" i="1" dirty="0">
                        <a:solidFill>
                          <a:srgbClr val="000000"/>
                        </a:solidFill>
                        <a:latin typeface="Cambria Math" panose="02040503050406030204" pitchFamily="18" charset="0"/>
                        <a:cs typeface="+mn-cs"/>
                      </a:rPr>
                      <m:t>𝑡</m:t>
                    </m:r>
                    <m:r>
                      <a:rPr lang="en-US" altLang="zh-CN" sz="4400" b="0" i="1" dirty="0" smtClean="0">
                        <a:solidFill>
                          <a:srgbClr val="000000"/>
                        </a:solidFill>
                        <a:latin typeface="Cambria Math" panose="02040503050406030204" pitchFamily="18" charset="0"/>
                        <a:cs typeface="+mn-cs"/>
                      </a:rPr>
                      <m:t>∈</m:t>
                    </m:r>
                    <m:r>
                      <a:rPr lang="en-US" altLang="zh-CN" sz="4400" i="1" dirty="0" smtClean="0">
                        <a:solidFill>
                          <a:srgbClr val="000000"/>
                        </a:solidFill>
                        <a:latin typeface="Cambria Math" panose="02040503050406030204" pitchFamily="18" charset="0"/>
                        <a:cs typeface="+mn-cs"/>
                      </a:rPr>
                      <m:t>[0,1]</m:t>
                    </m:r>
                  </m:oMath>
                </a14:m>
                <a:endParaRPr lang="en-US" altLang="zh-CN" sz="4400" b="0" dirty="0">
                  <a:solidFill>
                    <a:srgbClr val="000000"/>
                  </a:solidFill>
                  <a:latin typeface="+mn-lt"/>
                  <a:cs typeface="+mn-cs"/>
                </a:endParaRPr>
              </a:p>
              <a:p>
                <a:pPr marL="952500" lvl="1" indent="-609600">
                  <a:lnSpc>
                    <a:spcPct val="150000"/>
                  </a:lnSpc>
                  <a:buClrTx/>
                  <a:buSzPct val="123000"/>
                </a:pPr>
                <a:r>
                  <a:rPr lang="en-US" altLang="zh-CN" sz="4400" dirty="0">
                    <a:solidFill>
                      <a:srgbClr val="000000"/>
                    </a:solidFill>
                  </a:rPr>
                  <a:t>Newton iteration on </a:t>
                </a:r>
                <a14:m>
                  <m:oMath xmlns:m="http://schemas.openxmlformats.org/officeDocument/2006/math">
                    <m:r>
                      <a:rPr lang="en-US" altLang="zh-CN" sz="4400" i="1">
                        <a:solidFill>
                          <a:srgbClr val="000000"/>
                        </a:solidFill>
                        <a:latin typeface="Cambria Math" panose="02040503050406030204" pitchFamily="18" charset="0"/>
                      </a:rPr>
                      <m:t>𝑠</m:t>
                    </m:r>
                    <m:d>
                      <m:dPr>
                        <m:ctrlPr>
                          <a:rPr lang="en-US" altLang="zh-CN" sz="4400" i="1">
                            <a:solidFill>
                              <a:srgbClr val="000000"/>
                            </a:solidFill>
                            <a:latin typeface="Cambria Math" panose="02040503050406030204" pitchFamily="18" charset="0"/>
                          </a:rPr>
                        </m:ctrlPr>
                      </m:dPr>
                      <m:e>
                        <m:r>
                          <a:rPr lang="en-US" altLang="zh-CN" sz="4400" i="1">
                            <a:solidFill>
                              <a:srgbClr val="000000"/>
                            </a:solidFill>
                            <a:latin typeface="Cambria Math" panose="02040503050406030204" pitchFamily="18" charset="0"/>
                          </a:rPr>
                          <m:t>𝑡</m:t>
                        </m:r>
                      </m:e>
                    </m:d>
                    <m:r>
                      <a:rPr lang="en-US" altLang="zh-CN" sz="4400" i="1">
                        <a:solidFill>
                          <a:srgbClr val="000000"/>
                        </a:solidFill>
                        <a:latin typeface="Cambria Math" panose="02040503050406030204" pitchFamily="18" charset="0"/>
                      </a:rPr>
                      <m:t>−</m:t>
                    </m:r>
                    <m:r>
                      <a:rPr lang="en-US" altLang="zh-CN" sz="4400" i="1">
                        <a:solidFill>
                          <a:srgbClr val="000000"/>
                        </a:solidFill>
                        <a:latin typeface="Cambria Math" panose="02040503050406030204" pitchFamily="18" charset="0"/>
                      </a:rPr>
                      <m:t>𝑆</m:t>
                    </m:r>
                    <m:r>
                      <a:rPr lang="en-US" altLang="zh-CN" sz="4400" i="1">
                        <a:solidFill>
                          <a:srgbClr val="000000"/>
                        </a:solidFill>
                        <a:latin typeface="Cambria Math" panose="02040503050406030204" pitchFamily="18" charset="0"/>
                      </a:rPr>
                      <m:t>=0</m:t>
                    </m:r>
                  </m:oMath>
                </a14:m>
                <a:r>
                  <a:rPr lang="en-US" altLang="zh-CN" sz="4400" dirty="0">
                    <a:solidFill>
                      <a:srgbClr val="000000"/>
                    </a:solidFill>
                    <a:latin typeface="+mn-lt"/>
                    <a:cs typeface="+mn-cs"/>
                  </a:rPr>
                  <a:t> with a good initial guess </a:t>
                </a:r>
                <a14:m>
                  <m:oMath xmlns:m="http://schemas.openxmlformats.org/officeDocument/2006/math">
                    <m:sSub>
                      <m:sSubPr>
                        <m:ctrlPr>
                          <a:rPr lang="en-US" altLang="zh-CN" sz="4400" b="0" i="1" smtClean="0">
                            <a:solidFill>
                              <a:srgbClr val="000000"/>
                            </a:solidFill>
                            <a:latin typeface="Cambria Math" panose="02040503050406030204" pitchFamily="18" charset="0"/>
                          </a:rPr>
                        </m:ctrlPr>
                      </m:sSubPr>
                      <m:e>
                        <m:r>
                          <a:rPr lang="en-US" altLang="zh-CN" sz="4400" i="1">
                            <a:solidFill>
                              <a:srgbClr val="000000"/>
                            </a:solidFill>
                            <a:latin typeface="Cambria Math" panose="02040503050406030204" pitchFamily="18" charset="0"/>
                          </a:rPr>
                          <m:t>𝑡</m:t>
                        </m:r>
                      </m:e>
                      <m:sub>
                        <m:r>
                          <a:rPr lang="en-US" altLang="zh-CN" sz="4400" b="0" i="1" smtClean="0">
                            <a:solidFill>
                              <a:srgbClr val="000000"/>
                            </a:solidFill>
                            <a:latin typeface="Cambria Math" panose="02040503050406030204" pitchFamily="18" charset="0"/>
                          </a:rPr>
                          <m:t>0</m:t>
                        </m:r>
                      </m:sub>
                    </m:sSub>
                  </m:oMath>
                </a14:m>
                <a:endParaRPr lang="en-US" altLang="zh-CN" sz="4400" dirty="0">
                  <a:solidFill>
                    <a:srgbClr val="000000"/>
                  </a:solidFill>
                  <a:latin typeface="+mn-lt"/>
                  <a:cs typeface="+mn-cs"/>
                </a:endParaRPr>
              </a:p>
              <a:p>
                <a:pPr marL="952500" lvl="1" indent="-609600">
                  <a:lnSpc>
                    <a:spcPct val="150000"/>
                  </a:lnSpc>
                  <a:buClrTx/>
                  <a:buSzPct val="123000"/>
                </a:pPr>
                <a14:m>
                  <m:oMath xmlns:m="http://schemas.openxmlformats.org/officeDocument/2006/math">
                    <m:acc>
                      <m:accPr>
                        <m:chr m:val="̃"/>
                        <m:ctrlPr>
                          <a:rPr lang="en-US" altLang="zh-CN" sz="4400" i="1">
                            <a:solidFill>
                              <a:srgbClr val="000000"/>
                            </a:solidFill>
                            <a:latin typeface="Cambria Math" panose="02040503050406030204" pitchFamily="18" charset="0"/>
                          </a:rPr>
                        </m:ctrlPr>
                      </m:accPr>
                      <m:e>
                        <m:r>
                          <a:rPr lang="en-US" altLang="zh-CN" sz="4400" i="1">
                            <a:solidFill>
                              <a:srgbClr val="000000"/>
                            </a:solidFill>
                            <a:latin typeface="Cambria Math" panose="02040503050406030204" pitchFamily="18" charset="0"/>
                          </a:rPr>
                          <m:t>𝑠</m:t>
                        </m:r>
                      </m:e>
                    </m:acc>
                    <m:d>
                      <m:dPr>
                        <m:ctrlPr>
                          <a:rPr lang="en-US" altLang="zh-CN" sz="4400" i="1">
                            <a:solidFill>
                              <a:srgbClr val="000000"/>
                            </a:solidFill>
                            <a:latin typeface="Cambria Math" panose="02040503050406030204" pitchFamily="18" charset="0"/>
                          </a:rPr>
                        </m:ctrlPr>
                      </m:dPr>
                      <m:e>
                        <m:r>
                          <a:rPr lang="en-US" altLang="zh-CN" sz="4400" i="1">
                            <a:solidFill>
                              <a:srgbClr val="000000"/>
                            </a:solidFill>
                            <a:latin typeface="Cambria Math" panose="02040503050406030204" pitchFamily="18" charset="0"/>
                          </a:rPr>
                          <m:t>𝑡</m:t>
                        </m:r>
                      </m:e>
                    </m:d>
                    <m:r>
                      <a:rPr lang="en-US" altLang="zh-CN" sz="4400" i="1">
                        <a:solidFill>
                          <a:srgbClr val="000000"/>
                        </a:solidFill>
                        <a:latin typeface="Cambria Math" panose="02040503050406030204" pitchFamily="18" charset="0"/>
                      </a:rPr>
                      <m:t>=−</m:t>
                    </m:r>
                    <m:f>
                      <m:fPr>
                        <m:ctrlPr>
                          <a:rPr lang="en-US" altLang="zh-CN" sz="4400" i="1">
                            <a:solidFill>
                              <a:srgbClr val="000000"/>
                            </a:solidFill>
                            <a:latin typeface="Cambria Math" panose="02040503050406030204" pitchFamily="18" charset="0"/>
                          </a:rPr>
                        </m:ctrlPr>
                      </m:fPr>
                      <m:num>
                        <m:r>
                          <a:rPr lang="en-US" altLang="zh-CN" sz="4400" i="1">
                            <a:solidFill>
                              <a:srgbClr val="000000"/>
                            </a:solidFill>
                            <a:latin typeface="Cambria Math" panose="02040503050406030204" pitchFamily="18" charset="0"/>
                          </a:rPr>
                          <m:t>1</m:t>
                        </m:r>
                      </m:num>
                      <m:den>
                        <m:r>
                          <a:rPr lang="en-US" altLang="zh-CN" sz="4400" i="1">
                            <a:solidFill>
                              <a:srgbClr val="000000"/>
                            </a:solidFill>
                            <a:latin typeface="Cambria Math" panose="02040503050406030204" pitchFamily="18" charset="0"/>
                          </a:rPr>
                          <m:t>2</m:t>
                        </m:r>
                      </m:den>
                    </m:f>
                    <m:sSup>
                      <m:sSupPr>
                        <m:ctrlPr>
                          <a:rPr lang="en-US" altLang="zh-CN" sz="4400" i="1">
                            <a:solidFill>
                              <a:srgbClr val="000000"/>
                            </a:solidFill>
                            <a:latin typeface="Cambria Math" panose="02040503050406030204" pitchFamily="18" charset="0"/>
                          </a:rPr>
                        </m:ctrlPr>
                      </m:sSupPr>
                      <m:e>
                        <m:r>
                          <a:rPr lang="en-US" altLang="zh-CN" sz="4400" i="1">
                            <a:solidFill>
                              <a:srgbClr val="000000"/>
                            </a:solidFill>
                            <a:latin typeface="Cambria Math" panose="02040503050406030204" pitchFamily="18" charset="0"/>
                          </a:rPr>
                          <m:t>𝑠</m:t>
                        </m:r>
                      </m:e>
                      <m:sup>
                        <m:r>
                          <a:rPr lang="en-US" altLang="zh-CN" sz="4400" i="1">
                            <a:solidFill>
                              <a:srgbClr val="000000"/>
                            </a:solidFill>
                            <a:latin typeface="Cambria Math" panose="02040503050406030204" pitchFamily="18" charset="0"/>
                          </a:rPr>
                          <m:t>′′</m:t>
                        </m:r>
                      </m:sup>
                    </m:sSup>
                    <m:d>
                      <m:dPr>
                        <m:ctrlPr>
                          <a:rPr lang="en-US" altLang="zh-CN" sz="4400" i="1">
                            <a:solidFill>
                              <a:srgbClr val="000000"/>
                            </a:solidFill>
                            <a:latin typeface="Cambria Math" panose="02040503050406030204" pitchFamily="18" charset="0"/>
                          </a:rPr>
                        </m:ctrlPr>
                      </m:dPr>
                      <m:e>
                        <m:r>
                          <a:rPr lang="en-US" altLang="zh-CN" sz="4400" i="1">
                            <a:solidFill>
                              <a:srgbClr val="000000"/>
                            </a:solidFill>
                            <a:latin typeface="Cambria Math" panose="02040503050406030204" pitchFamily="18" charset="0"/>
                          </a:rPr>
                          <m:t>0.5</m:t>
                        </m:r>
                      </m:e>
                    </m:d>
                    <m:d>
                      <m:dPr>
                        <m:ctrlPr>
                          <a:rPr lang="en-US" altLang="zh-CN" sz="4400" i="1">
                            <a:solidFill>
                              <a:srgbClr val="000000"/>
                            </a:solidFill>
                            <a:latin typeface="Cambria Math" panose="02040503050406030204" pitchFamily="18" charset="0"/>
                          </a:rPr>
                        </m:ctrlPr>
                      </m:dPr>
                      <m:e>
                        <m:r>
                          <a:rPr lang="en-US" altLang="zh-CN" sz="4400" i="1">
                            <a:solidFill>
                              <a:srgbClr val="000000"/>
                            </a:solidFill>
                            <a:latin typeface="Cambria Math" panose="02040503050406030204" pitchFamily="18" charset="0"/>
                          </a:rPr>
                          <m:t>1−</m:t>
                        </m:r>
                        <m:r>
                          <a:rPr lang="en-US" altLang="zh-CN" sz="4400" i="1">
                            <a:solidFill>
                              <a:srgbClr val="000000"/>
                            </a:solidFill>
                            <a:latin typeface="Cambria Math" panose="02040503050406030204" pitchFamily="18" charset="0"/>
                          </a:rPr>
                          <m:t>𝑡</m:t>
                        </m:r>
                      </m:e>
                    </m:d>
                    <m:r>
                      <a:rPr lang="en-US" altLang="zh-CN" sz="4400" i="1">
                        <a:solidFill>
                          <a:srgbClr val="000000"/>
                        </a:solidFill>
                        <a:latin typeface="Cambria Math" panose="02040503050406030204" pitchFamily="18" charset="0"/>
                      </a:rPr>
                      <m:t>𝑡</m:t>
                    </m:r>
                    <m:r>
                      <a:rPr lang="en-US" altLang="zh-CN" sz="4400" i="1">
                        <a:solidFill>
                          <a:srgbClr val="000000"/>
                        </a:solidFill>
                        <a:latin typeface="Cambria Math" panose="02040503050406030204" pitchFamily="18" charset="0"/>
                      </a:rPr>
                      <m:t>+</m:t>
                    </m:r>
                    <m:r>
                      <a:rPr lang="en-US" altLang="zh-CN" sz="4400" i="1">
                        <a:solidFill>
                          <a:srgbClr val="000000"/>
                        </a:solidFill>
                        <a:latin typeface="Cambria Math" panose="02040503050406030204" pitchFamily="18" charset="0"/>
                      </a:rPr>
                      <m:t>𝑙𝑡</m:t>
                    </m:r>
                  </m:oMath>
                </a14:m>
                <a:r>
                  <a:rPr lang="en-US" altLang="zh-CN" sz="4400" dirty="0">
                    <a:solidFill>
                      <a:srgbClr val="000000"/>
                    </a:solidFill>
                    <a:latin typeface="+mn-lt"/>
                    <a:cs typeface="+mn-cs"/>
                  </a:rPr>
                  <a:t> is a quadratic approximation of </a:t>
                </a:r>
                <a14:m>
                  <m:oMath xmlns:m="http://schemas.openxmlformats.org/officeDocument/2006/math">
                    <m:r>
                      <a:rPr lang="en-US" altLang="zh-CN" sz="4400" i="1">
                        <a:solidFill>
                          <a:srgbClr val="000000"/>
                        </a:solidFill>
                        <a:latin typeface="Cambria Math" panose="02040503050406030204" pitchFamily="18" charset="0"/>
                      </a:rPr>
                      <m:t>𝑠</m:t>
                    </m:r>
                  </m:oMath>
                </a14:m>
                <a:endParaRPr lang="en-US" altLang="zh-CN" sz="4400" dirty="0">
                  <a:solidFill>
                    <a:srgbClr val="000000"/>
                  </a:solidFill>
                  <a:latin typeface="+mn-lt"/>
                  <a:cs typeface="+mn-cs"/>
                </a:endParaRPr>
              </a:p>
              <a:p>
                <a:pPr marL="952500" lvl="1" indent="-609600">
                  <a:lnSpc>
                    <a:spcPct val="150000"/>
                  </a:lnSpc>
                  <a:buClrTx/>
                  <a:buSzPct val="123000"/>
                </a:pPr>
                <a:r>
                  <a:rPr lang="en-US" altLang="zh-CN" sz="4400" dirty="0">
                    <a:solidFill>
                      <a:srgbClr val="000000"/>
                    </a:solidFill>
                  </a:rPr>
                  <a:t>Obtain </a:t>
                </a:r>
                <a14:m>
                  <m:oMath xmlns:m="http://schemas.openxmlformats.org/officeDocument/2006/math">
                    <m:sSub>
                      <m:sSubPr>
                        <m:ctrlPr>
                          <a:rPr lang="en-US" altLang="zh-CN" sz="4400" i="1">
                            <a:solidFill>
                              <a:srgbClr val="000000"/>
                            </a:solidFill>
                            <a:latin typeface="Cambria Math" panose="02040503050406030204" pitchFamily="18" charset="0"/>
                          </a:rPr>
                        </m:ctrlPr>
                      </m:sSubPr>
                      <m:e>
                        <m:r>
                          <a:rPr lang="en-US" altLang="zh-CN" sz="4400" i="1">
                            <a:solidFill>
                              <a:srgbClr val="000000"/>
                            </a:solidFill>
                            <a:latin typeface="Cambria Math" panose="02040503050406030204" pitchFamily="18" charset="0"/>
                          </a:rPr>
                          <m:t>𝑡</m:t>
                        </m:r>
                      </m:e>
                      <m:sub>
                        <m:r>
                          <a:rPr lang="en-US" altLang="zh-CN" sz="4400" i="1">
                            <a:solidFill>
                              <a:srgbClr val="000000"/>
                            </a:solidFill>
                            <a:latin typeface="Cambria Math" panose="02040503050406030204" pitchFamily="18" charset="0"/>
                          </a:rPr>
                          <m:t>0</m:t>
                        </m:r>
                      </m:sub>
                    </m:sSub>
                  </m:oMath>
                </a14:m>
                <a:r>
                  <a:rPr lang="zh-CN" altLang="en-US" sz="4400" dirty="0">
                    <a:solidFill>
                      <a:srgbClr val="000000"/>
                    </a:solidFill>
                  </a:rPr>
                  <a:t> </a:t>
                </a:r>
                <a:r>
                  <a:rPr lang="en-US" altLang="zh-CN" sz="4400" dirty="0">
                    <a:solidFill>
                      <a:srgbClr val="000000"/>
                    </a:solidFill>
                  </a:rPr>
                  <a:t>by solving </a:t>
                </a:r>
                <a14:m>
                  <m:oMath xmlns:m="http://schemas.openxmlformats.org/officeDocument/2006/math">
                    <m:acc>
                      <m:accPr>
                        <m:chr m:val="̃"/>
                        <m:ctrlPr>
                          <a:rPr lang="en-US" altLang="zh-CN" sz="4400" i="1">
                            <a:solidFill>
                              <a:srgbClr val="000000"/>
                            </a:solidFill>
                            <a:latin typeface="Cambria Math" panose="02040503050406030204" pitchFamily="18" charset="0"/>
                          </a:rPr>
                        </m:ctrlPr>
                      </m:accPr>
                      <m:e>
                        <m:r>
                          <a:rPr lang="en-US" altLang="zh-CN" sz="4400" i="1">
                            <a:solidFill>
                              <a:srgbClr val="000000"/>
                            </a:solidFill>
                            <a:latin typeface="Cambria Math" panose="02040503050406030204" pitchFamily="18" charset="0"/>
                          </a:rPr>
                          <m:t>𝑠</m:t>
                        </m:r>
                      </m:e>
                    </m:acc>
                    <m:d>
                      <m:dPr>
                        <m:ctrlPr>
                          <a:rPr lang="en-US" altLang="zh-CN" sz="4400" i="1">
                            <a:solidFill>
                              <a:srgbClr val="000000"/>
                            </a:solidFill>
                            <a:latin typeface="Cambria Math" panose="02040503050406030204" pitchFamily="18" charset="0"/>
                          </a:rPr>
                        </m:ctrlPr>
                      </m:dPr>
                      <m:e>
                        <m:r>
                          <a:rPr lang="en-US" altLang="zh-CN" sz="4400" i="1">
                            <a:solidFill>
                              <a:srgbClr val="000000"/>
                            </a:solidFill>
                            <a:latin typeface="Cambria Math" panose="02040503050406030204" pitchFamily="18" charset="0"/>
                          </a:rPr>
                          <m:t>𝑡</m:t>
                        </m:r>
                      </m:e>
                    </m:d>
                    <m:r>
                      <a:rPr lang="en-US" altLang="zh-CN" sz="4400" i="1">
                        <a:solidFill>
                          <a:srgbClr val="000000"/>
                        </a:solidFill>
                        <a:latin typeface="Cambria Math" panose="02040503050406030204" pitchFamily="18" charset="0"/>
                      </a:rPr>
                      <m:t>−</m:t>
                    </m:r>
                    <m:r>
                      <a:rPr lang="en-US" altLang="zh-CN" sz="4400" i="1">
                        <a:solidFill>
                          <a:srgbClr val="000000"/>
                        </a:solidFill>
                        <a:latin typeface="Cambria Math" panose="02040503050406030204" pitchFamily="18" charset="0"/>
                      </a:rPr>
                      <m:t>𝑆</m:t>
                    </m:r>
                    <m:r>
                      <a:rPr lang="en-US" altLang="zh-CN" sz="4400" i="1">
                        <a:solidFill>
                          <a:srgbClr val="000000"/>
                        </a:solidFill>
                        <a:latin typeface="Cambria Math" panose="02040503050406030204" pitchFamily="18" charset="0"/>
                      </a:rPr>
                      <m:t>=0</m:t>
                    </m:r>
                  </m:oMath>
                </a14:m>
                <a:endParaRPr lang="en-US" altLang="zh-CN" sz="4400" dirty="0">
                  <a:solidFill>
                    <a:srgbClr val="000000"/>
                  </a:solidFill>
                  <a:latin typeface="+mn-lt"/>
                  <a:cs typeface="+mn-cs"/>
                </a:endParaRPr>
              </a:p>
            </p:txBody>
          </p:sp>
        </mc:Choice>
        <mc:Fallback xmlns="">
          <p:sp>
            <p:nvSpPr>
              <p:cNvPr id="7" name="내용 개체 틀 2">
                <a:extLst>
                  <a:ext uri="{FF2B5EF4-FFF2-40B4-BE49-F238E27FC236}">
                    <a16:creationId xmlns:a16="http://schemas.microsoft.com/office/drawing/2014/main" id="{2039B9AE-2B2D-B5E8-8275-1219AFE23AD7}"/>
                  </a:ext>
                </a:extLst>
              </p:cNvPr>
              <p:cNvSpPr txBox="1">
                <a:spLocks noRot="1" noChangeAspect="1" noMove="1" noResize="1" noEditPoints="1" noAdjustHandles="1" noChangeArrowheads="1" noChangeShapeType="1" noTextEdit="1"/>
              </p:cNvSpPr>
              <p:nvPr/>
            </p:nvSpPr>
            <p:spPr>
              <a:xfrm>
                <a:off x="1618325" y="2551738"/>
                <a:ext cx="21137766" cy="11164262"/>
              </a:xfrm>
              <a:prstGeom prst="rect">
                <a:avLst/>
              </a:prstGeom>
              <a:blipFill>
                <a:blip r:embed="rId5"/>
                <a:stretch>
                  <a:fillRect l="-1557" t="-21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F62689B-E754-18E9-1EAC-B840DC2B9F5E}"/>
              </a:ext>
            </a:extLst>
          </p:cNvPr>
          <p:cNvPicPr>
            <a:picLocks noChangeAspect="1"/>
          </p:cNvPicPr>
          <p:nvPr/>
        </p:nvPicPr>
        <p:blipFill>
          <a:blip r:embed="rId6"/>
          <a:stretch>
            <a:fillRect/>
          </a:stretch>
        </p:blipFill>
        <p:spPr>
          <a:xfrm>
            <a:off x="7183297" y="4221006"/>
            <a:ext cx="9011136" cy="2750448"/>
          </a:xfrm>
          <a:prstGeom prst="rect">
            <a:avLst/>
          </a:prstGeom>
        </p:spPr>
      </p:pic>
      <p:sp>
        <p:nvSpPr>
          <p:cNvPr id="2" name="文本框 7">
            <a:extLst>
              <a:ext uri="{FF2B5EF4-FFF2-40B4-BE49-F238E27FC236}">
                <a16:creationId xmlns:a16="http://schemas.microsoft.com/office/drawing/2014/main" id="{E158C0B4-80F1-29FA-D840-95C3ED9B93D9}"/>
              </a:ext>
            </a:extLst>
          </p:cNvPr>
          <p:cNvSpPr txBox="1"/>
          <p:nvPr/>
        </p:nvSpPr>
        <p:spPr>
          <a:xfrm>
            <a:off x="723900" y="247650"/>
            <a:ext cx="21014689"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Method: Efficient Arc-Length Parametrization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154597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C312D-331D-B2CD-48A3-712F43E119F0}"/>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BD43E1F2-5F30-71B3-AB5B-C77CE6057BF5}"/>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2C4566FA-9647-94CA-BC73-E49261BD2982}"/>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4330E666-EFDB-ED6A-4885-F64C09C48F94}"/>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744E3BED-9B3D-87D4-4531-1C466C75786F}"/>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58749F89-C88F-5551-A9BE-B1DFEBFB6602}"/>
                  </a:ext>
                </a:extLst>
              </p:cNvPr>
              <p:cNvSpPr txBox="1">
                <a:spLocks/>
              </p:cNvSpPr>
              <p:nvPr/>
            </p:nvSpPr>
            <p:spPr>
              <a:xfrm>
                <a:off x="1618325" y="2233684"/>
                <a:ext cx="21137766" cy="9694524"/>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Error estimation: accuracy is controlled by </a:t>
                </a:r>
                <a:r>
                  <a:rPr lang="en-US" altLang="zh-CN" sz="4800" dirty="0">
                    <a:solidFill>
                      <a:srgbClr val="000000"/>
                    </a:solidFill>
                  </a:rPr>
                  <a:t>turning angle</a:t>
                </a:r>
                <a:r>
                  <a:rPr lang="en-US" altLang="zh-CN" sz="4800" dirty="0">
                    <a:solidFill>
                      <a:srgbClr val="000000"/>
                    </a:solidFill>
                    <a:latin typeface="+mn-lt"/>
                    <a:cs typeface="+mn-cs"/>
                  </a:rPr>
                  <a:t> </a:t>
                </a:r>
                <a14:m>
                  <m:oMath xmlns:m="http://schemas.openxmlformats.org/officeDocument/2006/math">
                    <m:r>
                      <a:rPr lang="en-US" altLang="zh-CN" sz="4400" i="1">
                        <a:solidFill>
                          <a:schemeClr val="tx1"/>
                        </a:solidFill>
                        <a:latin typeface="Cambria Math" panose="02040503050406030204" pitchFamily="18" charset="0"/>
                      </a:rPr>
                      <m:t>𝜑</m:t>
                    </m:r>
                  </m:oMath>
                </a14:m>
                <a:endParaRPr lang="en-US" altLang="zh-CN" sz="4400" dirty="0">
                  <a:solidFill>
                    <a:srgbClr val="000000"/>
                  </a:solidFill>
                  <a:latin typeface="+mn-lt"/>
                  <a:cs typeface="+mn-cs"/>
                </a:endParaRPr>
              </a:p>
              <a:p>
                <a:pPr marL="952500" lvl="1" indent="-609600">
                  <a:lnSpc>
                    <a:spcPct val="150000"/>
                  </a:lnSpc>
                  <a:buClrTx/>
                  <a:buSzPct val="123000"/>
                </a:pPr>
                <a:r>
                  <a:rPr lang="en-US" altLang="zh-CN" sz="4000" dirty="0">
                    <a:solidFill>
                      <a:srgbClr val="000000"/>
                    </a:solidFill>
                    <a:latin typeface="+mn-lt"/>
                    <a:cs typeface="+mn-cs"/>
                  </a:rPr>
                  <a:t>How accurate is the chosen initial guess?</a:t>
                </a:r>
              </a:p>
            </p:txBody>
          </p:sp>
        </mc:Choice>
        <mc:Fallback xmlns="">
          <p:sp>
            <p:nvSpPr>
              <p:cNvPr id="7" name="내용 개체 틀 2">
                <a:extLst>
                  <a:ext uri="{FF2B5EF4-FFF2-40B4-BE49-F238E27FC236}">
                    <a16:creationId xmlns:a16="http://schemas.microsoft.com/office/drawing/2014/main" id="{58749F89-C88F-5551-A9BE-B1DFEBFB6602}"/>
                  </a:ext>
                </a:extLst>
              </p:cNvPr>
              <p:cNvSpPr txBox="1">
                <a:spLocks noRot="1" noChangeAspect="1" noMove="1" noResize="1" noEditPoints="1" noAdjustHandles="1" noChangeArrowheads="1" noChangeShapeType="1" noTextEdit="1"/>
              </p:cNvSpPr>
              <p:nvPr/>
            </p:nvSpPr>
            <p:spPr>
              <a:xfrm>
                <a:off x="1618325" y="2233684"/>
                <a:ext cx="21137766" cy="9694524"/>
              </a:xfrm>
              <a:prstGeom prst="rect">
                <a:avLst/>
              </a:prstGeom>
              <a:blipFill>
                <a:blip r:embed="rId5"/>
                <a:stretch>
                  <a:fillRect l="-1557" t="-189"/>
                </a:stretch>
              </a:blipFill>
            </p:spPr>
            <p:txBody>
              <a:bodyPr/>
              <a:lstStyle/>
              <a:p>
                <a:r>
                  <a:rPr lang="zh-CN" altLang="en-US">
                    <a:noFill/>
                  </a:rPr>
                  <a:t> </a:t>
                </a:r>
              </a:p>
            </p:txBody>
          </p:sp>
        </mc:Fallback>
      </mc:AlternateContent>
      <p:sp>
        <p:nvSpPr>
          <p:cNvPr id="2" name="文本框 7">
            <a:extLst>
              <a:ext uri="{FF2B5EF4-FFF2-40B4-BE49-F238E27FC236}">
                <a16:creationId xmlns:a16="http://schemas.microsoft.com/office/drawing/2014/main" id="{2FD72C72-2949-86EF-67D9-9C88592DE594}"/>
              </a:ext>
            </a:extLst>
          </p:cNvPr>
          <p:cNvSpPr txBox="1"/>
          <p:nvPr/>
        </p:nvSpPr>
        <p:spPr>
          <a:xfrm>
            <a:off x="723900" y="247650"/>
            <a:ext cx="21014689"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Method: Efficient Arc-Length Parametrization</a:t>
            </a:r>
            <a:endParaRPr lang="zh-CN" altLang="en-US" sz="8800" b="1" i="1" dirty="0">
              <a:latin typeface="Arial Narrow" panose="020B0606020202030204" pitchFamily="34" charset="0"/>
              <a:cs typeface="Arial" panose="020B0604020202020204" pitchFamily="34" charset="0"/>
            </a:endParaRPr>
          </a:p>
        </p:txBody>
      </p:sp>
      <p:pic>
        <p:nvPicPr>
          <p:cNvPr id="5" name="图片 4">
            <a:extLst>
              <a:ext uri="{FF2B5EF4-FFF2-40B4-BE49-F238E27FC236}">
                <a16:creationId xmlns:a16="http://schemas.microsoft.com/office/drawing/2014/main" id="{CC09B5CB-11DE-1FD1-6CE5-B5B2A16EE167}"/>
              </a:ext>
            </a:extLst>
          </p:cNvPr>
          <p:cNvPicPr>
            <a:picLocks noChangeAspect="1"/>
          </p:cNvPicPr>
          <p:nvPr/>
        </p:nvPicPr>
        <p:blipFill>
          <a:blip r:embed="rId6"/>
          <a:stretch>
            <a:fillRect/>
          </a:stretch>
        </p:blipFill>
        <p:spPr>
          <a:xfrm>
            <a:off x="3806136" y="5205345"/>
            <a:ext cx="17066944" cy="6276971"/>
          </a:xfrm>
          <a:prstGeom prst="rect">
            <a:avLst/>
          </a:prstGeom>
        </p:spPr>
      </p:pic>
    </p:spTree>
    <p:extLst>
      <p:ext uri="{BB962C8B-B14F-4D97-AF65-F5344CB8AC3E}">
        <p14:creationId xmlns:p14="http://schemas.microsoft.com/office/powerpoint/2010/main" val="36517654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F6890-E6F9-614C-F8B3-BCB001DAA322}"/>
            </a:ext>
          </a:extLst>
        </p:cNvPr>
        <p:cNvGrpSpPr/>
        <p:nvPr/>
      </p:nvGrpSpPr>
      <p:grpSpPr>
        <a:xfrm>
          <a:off x="0" y="0"/>
          <a:ext cx="0" cy="0"/>
          <a:chOff x="0" y="0"/>
          <a:chExt cx="0" cy="0"/>
        </a:xfrm>
      </p:grpSpPr>
      <p:grpSp>
        <p:nvGrpSpPr>
          <p:cNvPr id="13" name="组合 12">
            <a:extLst>
              <a:ext uri="{FF2B5EF4-FFF2-40B4-BE49-F238E27FC236}">
                <a16:creationId xmlns:a16="http://schemas.microsoft.com/office/drawing/2014/main" id="{2ACE8141-94FC-9DDA-F62E-8BA54839118E}"/>
              </a:ext>
            </a:extLst>
          </p:cNvPr>
          <p:cNvGrpSpPr/>
          <p:nvPr/>
        </p:nvGrpSpPr>
        <p:grpSpPr>
          <a:xfrm>
            <a:off x="3748864" y="4517721"/>
            <a:ext cx="17181488" cy="8400272"/>
            <a:chOff x="8615779" y="6449504"/>
            <a:chExt cx="7142857" cy="3492244"/>
          </a:xfrm>
        </p:grpSpPr>
        <p:pic>
          <p:nvPicPr>
            <p:cNvPr id="8" name="图片 7">
              <a:extLst>
                <a:ext uri="{FF2B5EF4-FFF2-40B4-BE49-F238E27FC236}">
                  <a16:creationId xmlns:a16="http://schemas.microsoft.com/office/drawing/2014/main" id="{8890970E-15F8-67EE-103B-8B0D7B4BA590}"/>
                </a:ext>
              </a:extLst>
            </p:cNvPr>
            <p:cNvPicPr>
              <a:picLocks noChangeAspect="1"/>
            </p:cNvPicPr>
            <p:nvPr/>
          </p:nvPicPr>
          <p:blipFill>
            <a:blip r:embed="rId3"/>
            <a:stretch>
              <a:fillRect/>
            </a:stretch>
          </p:blipFill>
          <p:spPr>
            <a:xfrm>
              <a:off x="8615779" y="6449504"/>
              <a:ext cx="7142857" cy="1866667"/>
            </a:xfrm>
            <a:prstGeom prst="rect">
              <a:avLst/>
            </a:prstGeom>
          </p:spPr>
        </p:pic>
        <p:pic>
          <p:nvPicPr>
            <p:cNvPr id="11" name="图片 10">
              <a:extLst>
                <a:ext uri="{FF2B5EF4-FFF2-40B4-BE49-F238E27FC236}">
                  <a16:creationId xmlns:a16="http://schemas.microsoft.com/office/drawing/2014/main" id="{B9854F89-CF79-244B-28B0-7A01AD570278}"/>
                </a:ext>
              </a:extLst>
            </p:cNvPr>
            <p:cNvPicPr>
              <a:picLocks noChangeAspect="1"/>
            </p:cNvPicPr>
            <p:nvPr/>
          </p:nvPicPr>
          <p:blipFill>
            <a:blip r:embed="rId4"/>
            <a:stretch>
              <a:fillRect/>
            </a:stretch>
          </p:blipFill>
          <p:spPr>
            <a:xfrm>
              <a:off x="8635906" y="8189367"/>
              <a:ext cx="7000000" cy="1752381"/>
            </a:xfrm>
            <a:prstGeom prst="rect">
              <a:avLst/>
            </a:prstGeom>
          </p:spPr>
        </p:pic>
      </p:grpSp>
      <p:sp>
        <p:nvSpPr>
          <p:cNvPr id="198" name="直接连接符 5">
            <a:extLst>
              <a:ext uri="{FF2B5EF4-FFF2-40B4-BE49-F238E27FC236}">
                <a16:creationId xmlns:a16="http://schemas.microsoft.com/office/drawing/2014/main" id="{A91B09DD-C802-6543-FA4D-9E48D4FE7169}"/>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54415F80-E55C-AD92-953D-89AFEA5F1C06}"/>
              </a:ext>
            </a:extLst>
          </p:cNvPr>
          <p:cNvPicPr>
            <a:picLocks noChangeAspect="1"/>
          </p:cNvPicPr>
          <p:nvPr/>
        </p:nvPicPr>
        <p:blipFill>
          <a:blip r:embed="rId5"/>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E89A0EFB-03FD-11E9-9ED5-9284A35715C6}"/>
              </a:ext>
            </a:extLst>
          </p:cNvPr>
          <p:cNvPicPr>
            <a:picLocks noChangeAspect="1"/>
          </p:cNvPicPr>
          <p:nvPr/>
        </p:nvPicPr>
        <p:blipFill>
          <a:blip r:embed="rId6"/>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8790DF19-02F0-1AB4-05C8-52F1E885D570}"/>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A26DC448-85DC-A19B-84C5-2CC05E528FE3}"/>
                  </a:ext>
                </a:extLst>
              </p:cNvPr>
              <p:cNvSpPr txBox="1">
                <a:spLocks/>
              </p:cNvSpPr>
              <p:nvPr/>
            </p:nvSpPr>
            <p:spPr>
              <a:xfrm>
                <a:off x="1618325" y="2233684"/>
                <a:ext cx="21137766" cy="9694524"/>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Error estimation: accuracy is controlled by </a:t>
                </a:r>
                <a:r>
                  <a:rPr lang="en-US" altLang="zh-CN" sz="4800" dirty="0">
                    <a:solidFill>
                      <a:srgbClr val="000000"/>
                    </a:solidFill>
                  </a:rPr>
                  <a:t>turning angle</a:t>
                </a:r>
                <a:r>
                  <a:rPr lang="en-US" altLang="zh-CN" sz="4800" dirty="0">
                    <a:solidFill>
                      <a:srgbClr val="000000"/>
                    </a:solidFill>
                    <a:latin typeface="+mn-lt"/>
                    <a:cs typeface="+mn-cs"/>
                  </a:rPr>
                  <a:t> </a:t>
                </a:r>
                <a14:m>
                  <m:oMath xmlns:m="http://schemas.openxmlformats.org/officeDocument/2006/math">
                    <m:r>
                      <a:rPr lang="en-US" altLang="zh-CN" sz="4400" i="1">
                        <a:solidFill>
                          <a:schemeClr val="tx1"/>
                        </a:solidFill>
                        <a:latin typeface="Cambria Math" panose="02040503050406030204" pitchFamily="18" charset="0"/>
                      </a:rPr>
                      <m:t>𝜑</m:t>
                    </m:r>
                  </m:oMath>
                </a14:m>
                <a:endParaRPr lang="en-US" altLang="zh-CN" sz="4400" dirty="0">
                  <a:solidFill>
                    <a:srgbClr val="000000"/>
                  </a:solidFill>
                  <a:latin typeface="+mn-lt"/>
                  <a:cs typeface="+mn-cs"/>
                </a:endParaRPr>
              </a:p>
              <a:p>
                <a:pPr marL="952500" lvl="1" indent="-609600">
                  <a:lnSpc>
                    <a:spcPct val="150000"/>
                  </a:lnSpc>
                  <a:buClrTx/>
                  <a:buSzPct val="123000"/>
                </a:pPr>
                <a:r>
                  <a:rPr lang="en-US" altLang="zh-CN" sz="4000" dirty="0">
                    <a:solidFill>
                      <a:srgbClr val="000000"/>
                    </a:solidFill>
                    <a:latin typeface="+mn-lt"/>
                    <a:cs typeface="+mn-cs"/>
                  </a:rPr>
                  <a:t>How accurate is Newton iteration?</a:t>
                </a:r>
              </a:p>
            </p:txBody>
          </p:sp>
        </mc:Choice>
        <mc:Fallback xmlns="">
          <p:sp>
            <p:nvSpPr>
              <p:cNvPr id="7" name="내용 개체 틀 2">
                <a:extLst>
                  <a:ext uri="{FF2B5EF4-FFF2-40B4-BE49-F238E27FC236}">
                    <a16:creationId xmlns:a16="http://schemas.microsoft.com/office/drawing/2014/main" id="{A26DC448-85DC-A19B-84C5-2CC05E528FE3}"/>
                  </a:ext>
                </a:extLst>
              </p:cNvPr>
              <p:cNvSpPr txBox="1">
                <a:spLocks noRot="1" noChangeAspect="1" noMove="1" noResize="1" noEditPoints="1" noAdjustHandles="1" noChangeArrowheads="1" noChangeShapeType="1" noTextEdit="1"/>
              </p:cNvSpPr>
              <p:nvPr/>
            </p:nvSpPr>
            <p:spPr>
              <a:xfrm>
                <a:off x="1618325" y="2233684"/>
                <a:ext cx="21137766" cy="9694524"/>
              </a:xfrm>
              <a:prstGeom prst="rect">
                <a:avLst/>
              </a:prstGeom>
              <a:blipFill>
                <a:blip r:embed="rId7"/>
                <a:stretch>
                  <a:fillRect l="-1557" t="-189"/>
                </a:stretch>
              </a:blipFill>
            </p:spPr>
            <p:txBody>
              <a:bodyPr/>
              <a:lstStyle/>
              <a:p>
                <a:r>
                  <a:rPr lang="zh-CN" altLang="en-US">
                    <a:noFill/>
                  </a:rPr>
                  <a:t> </a:t>
                </a:r>
              </a:p>
            </p:txBody>
          </p:sp>
        </mc:Fallback>
      </mc:AlternateContent>
      <p:sp>
        <p:nvSpPr>
          <p:cNvPr id="2" name="文本框 7">
            <a:extLst>
              <a:ext uri="{FF2B5EF4-FFF2-40B4-BE49-F238E27FC236}">
                <a16:creationId xmlns:a16="http://schemas.microsoft.com/office/drawing/2014/main" id="{3342903E-F56F-C1DA-BDF5-9ED70B128392}"/>
              </a:ext>
            </a:extLst>
          </p:cNvPr>
          <p:cNvSpPr txBox="1"/>
          <p:nvPr/>
        </p:nvSpPr>
        <p:spPr>
          <a:xfrm>
            <a:off x="723900" y="247650"/>
            <a:ext cx="21014689" cy="1538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Method: Efficient Arc-Length Parametrization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8675467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1916F-0CC0-3498-DD13-5F612B3BA0FC}"/>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C67CA76D-628D-9FF9-A820-B60FBE40B022}"/>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824F6E6F-6EC5-C350-67B8-F84B230D1005}"/>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C9694760-F85B-05BB-C7BF-C48A7FAE0976}"/>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36A42905-AC27-93D8-7086-A701D7DFC176}"/>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D14D13B6-0A26-B5DD-CB13-D505996D7A9F}"/>
                  </a:ext>
                </a:extLst>
              </p:cNvPr>
              <p:cNvSpPr txBox="1">
                <a:spLocks/>
              </p:cNvSpPr>
              <p:nvPr/>
            </p:nvSpPr>
            <p:spPr>
              <a:xfrm>
                <a:off x="1618325" y="2233684"/>
                <a:ext cx="21137766" cy="9694524"/>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Upper bound depends on </a:t>
                </a:r>
                <a14:m>
                  <m:oMath xmlns:m="http://schemas.openxmlformats.org/officeDocument/2006/math">
                    <m:r>
                      <a:rPr lang="en-US" altLang="zh-CN" sz="4800" b="0" i="1" smtClean="0">
                        <a:solidFill>
                          <a:srgbClr val="000000"/>
                        </a:solidFill>
                        <a:latin typeface="Cambria Math" panose="02040503050406030204" pitchFamily="18" charset="0"/>
                        <a:cs typeface="+mn-cs"/>
                      </a:rPr>
                      <m:t>𝜖</m:t>
                    </m:r>
                  </m:oMath>
                </a14:m>
                <a:r>
                  <a:rPr lang="en-US" altLang="zh-CN" sz="4800" dirty="0">
                    <a:solidFill>
                      <a:srgbClr val="000000"/>
                    </a:solidFill>
                    <a:latin typeface="+mn-lt"/>
                    <a:cs typeface="+mn-cs"/>
                  </a:rPr>
                  <a:t> and twice control edge length |</a:t>
                </a:r>
                <a14:m>
                  <m:oMath xmlns:m="http://schemas.openxmlformats.org/officeDocument/2006/math">
                    <m:sSup>
                      <m:sSupPr>
                        <m:ctrlPr>
                          <a:rPr lang="en-US" altLang="zh-CN" sz="4800" i="1">
                            <a:solidFill>
                              <a:srgbClr val="000000"/>
                            </a:solidFill>
                            <a:latin typeface="Cambria Math" panose="02040503050406030204" pitchFamily="18" charset="0"/>
                          </a:rPr>
                        </m:ctrlPr>
                      </m:sSupPr>
                      <m:e>
                        <m:r>
                          <a:rPr lang="en-US" altLang="zh-CN" sz="4800" b="1">
                            <a:solidFill>
                              <a:srgbClr val="000000"/>
                            </a:solidFill>
                            <a:latin typeface="Cambria Math" panose="02040503050406030204" pitchFamily="18" charset="0"/>
                          </a:rPr>
                          <m:t>𝐁</m:t>
                        </m:r>
                      </m:e>
                      <m:sup>
                        <m:r>
                          <a:rPr lang="en-US" altLang="zh-CN" sz="4800" i="1">
                            <a:solidFill>
                              <a:srgbClr val="000000"/>
                            </a:solidFill>
                            <a:latin typeface="Cambria Math" panose="02040503050406030204" pitchFamily="18" charset="0"/>
                          </a:rPr>
                          <m:t>′</m:t>
                        </m:r>
                      </m:sup>
                    </m:sSup>
                    <m:r>
                      <a:rPr lang="en-US" altLang="zh-CN" sz="4800" i="1">
                        <a:solidFill>
                          <a:srgbClr val="000000"/>
                        </a:solidFill>
                        <a:latin typeface="Cambria Math" panose="02040503050406030204" pitchFamily="18" charset="0"/>
                      </a:rPr>
                      <m:t>(</m:t>
                    </m:r>
                    <m:r>
                      <a:rPr lang="en-US" altLang="zh-CN" sz="4800" b="0" i="1" smtClean="0">
                        <a:solidFill>
                          <a:srgbClr val="000000"/>
                        </a:solidFill>
                        <a:latin typeface="Cambria Math" panose="02040503050406030204" pitchFamily="18" charset="0"/>
                      </a:rPr>
                      <m:t>0</m:t>
                    </m:r>
                    <m:r>
                      <a:rPr lang="en-US" altLang="zh-CN" sz="4800" i="1">
                        <a:solidFill>
                          <a:srgbClr val="000000"/>
                        </a:solidFill>
                        <a:latin typeface="Cambria Math" panose="02040503050406030204" pitchFamily="18" charset="0"/>
                      </a:rPr>
                      <m:t>)|</m:t>
                    </m:r>
                  </m:oMath>
                </a14:m>
                <a:endParaRPr lang="en-US" altLang="zh-CN" sz="4800" dirty="0">
                  <a:solidFill>
                    <a:srgbClr val="000000"/>
                  </a:solidFill>
                  <a:latin typeface="+mn-lt"/>
                  <a:cs typeface="+mn-cs"/>
                </a:endParaRPr>
              </a:p>
              <a:p>
                <a:pPr marL="952500" lvl="1" indent="-609600">
                  <a:lnSpc>
                    <a:spcPct val="150000"/>
                  </a:lnSpc>
                  <a:buClrTx/>
                  <a:buSzPct val="123000"/>
                </a:pPr>
                <a:r>
                  <a:rPr lang="en-US" altLang="zh-CN" sz="4400" dirty="0">
                    <a:solidFill>
                      <a:srgbClr val="000000"/>
                    </a:solidFill>
                    <a:latin typeface="+mn-lt"/>
                    <a:cs typeface="+mn-cs"/>
                  </a:rPr>
                  <a:t>Assume </a:t>
                </a:r>
                <a14:m>
                  <m:oMath xmlns:m="http://schemas.openxmlformats.org/officeDocument/2006/math">
                    <m:r>
                      <a:rPr lang="en-US" altLang="zh-CN" sz="4400" i="1">
                        <a:solidFill>
                          <a:srgbClr val="000000"/>
                        </a:solidFill>
                        <a:latin typeface="Cambria Math" panose="02040503050406030204" pitchFamily="18" charset="0"/>
                      </a:rPr>
                      <m:t>𝜖</m:t>
                    </m:r>
                    <m:r>
                      <a:rPr lang="en-US" altLang="zh-CN" sz="4400" i="1">
                        <a:solidFill>
                          <a:srgbClr val="000000"/>
                        </a:solidFill>
                        <a:latin typeface="Cambria Math" panose="02040503050406030204" pitchFamily="18" charset="0"/>
                      </a:rPr>
                      <m:t>=0.01,</m:t>
                    </m:r>
                  </m:oMath>
                </a14:m>
                <a:r>
                  <a:rPr lang="zh-CN" altLang="en-US" sz="4400" dirty="0">
                    <a:solidFill>
                      <a:srgbClr val="000000"/>
                    </a:solidFill>
                    <a:latin typeface="+mn-lt"/>
                    <a:cs typeface="+mn-cs"/>
                  </a:rPr>
                  <a:t> </a:t>
                </a:r>
                <a:r>
                  <a:rPr lang="en-US" altLang="zh-CN" sz="4400" dirty="0">
                    <a:solidFill>
                      <a:srgbClr val="000000"/>
                    </a:solidFill>
                    <a:latin typeface="+mn-lt"/>
                    <a:cs typeface="+mn-cs"/>
                  </a:rPr>
                  <a:t>observe how upper bound is related to </a:t>
                </a:r>
                <a:r>
                  <a:rPr lang="en-US" altLang="zh-CN" sz="4400" dirty="0">
                    <a:solidFill>
                      <a:srgbClr val="000000"/>
                    </a:solidFill>
                  </a:rPr>
                  <a:t>|</a:t>
                </a:r>
                <a14:m>
                  <m:oMath xmlns:m="http://schemas.openxmlformats.org/officeDocument/2006/math">
                    <m:sSup>
                      <m:sSupPr>
                        <m:ctrlPr>
                          <a:rPr lang="en-US" altLang="zh-CN" sz="4400" i="1">
                            <a:solidFill>
                              <a:srgbClr val="000000"/>
                            </a:solidFill>
                            <a:latin typeface="Cambria Math" panose="02040503050406030204" pitchFamily="18" charset="0"/>
                          </a:rPr>
                        </m:ctrlPr>
                      </m:sSupPr>
                      <m:e>
                        <m:r>
                          <a:rPr lang="en-US" altLang="zh-CN" sz="4400" b="1">
                            <a:solidFill>
                              <a:srgbClr val="000000"/>
                            </a:solidFill>
                            <a:latin typeface="Cambria Math" panose="02040503050406030204" pitchFamily="18" charset="0"/>
                          </a:rPr>
                          <m:t>𝐁</m:t>
                        </m:r>
                      </m:e>
                      <m:sup>
                        <m:r>
                          <a:rPr lang="en-US" altLang="zh-CN" sz="4400" i="1">
                            <a:solidFill>
                              <a:srgbClr val="000000"/>
                            </a:solidFill>
                            <a:latin typeface="Cambria Math" panose="02040503050406030204" pitchFamily="18" charset="0"/>
                          </a:rPr>
                          <m:t>′</m:t>
                        </m:r>
                      </m:sup>
                    </m:sSup>
                    <m:r>
                      <a:rPr lang="en-US" altLang="zh-CN" sz="4400" i="1">
                        <a:solidFill>
                          <a:srgbClr val="000000"/>
                        </a:solidFill>
                        <a:latin typeface="Cambria Math" panose="02040503050406030204" pitchFamily="18" charset="0"/>
                      </a:rPr>
                      <m:t>(0)|</m:t>
                    </m:r>
                  </m:oMath>
                </a14:m>
                <a:endParaRPr lang="en-US" altLang="zh-CN" sz="4400" dirty="0">
                  <a:solidFill>
                    <a:srgbClr val="000000"/>
                  </a:solidFill>
                  <a:latin typeface="+mn-lt"/>
                  <a:cs typeface="+mn-cs"/>
                </a:endParaRPr>
              </a:p>
              <a:p>
                <a:pPr marL="952500" lvl="1" indent="-609600">
                  <a:lnSpc>
                    <a:spcPct val="150000"/>
                  </a:lnSpc>
                  <a:buClrTx/>
                  <a:buSzPct val="123000"/>
                </a:pPr>
                <a:r>
                  <a:rPr lang="en-US" altLang="zh-CN" sz="4400" dirty="0">
                    <a:solidFill>
                      <a:srgbClr val="000000"/>
                    </a:solidFill>
                    <a:latin typeface="+mn-lt"/>
                    <a:cs typeface="+mn-cs"/>
                  </a:rPr>
                  <a:t>Rendering in 1920x1080</a:t>
                </a:r>
                <a:r>
                  <a:rPr lang="zh-CN" altLang="en-US" sz="4400" dirty="0">
                    <a:solidFill>
                      <a:srgbClr val="000000"/>
                    </a:solidFill>
                    <a:latin typeface="+mn-lt"/>
                    <a:cs typeface="+mn-cs"/>
                  </a:rPr>
                  <a:t> </a:t>
                </a:r>
                <a:r>
                  <a:rPr lang="en-US" altLang="zh-CN" sz="4400" dirty="0">
                    <a:solidFill>
                      <a:srgbClr val="000000"/>
                    </a:solidFill>
                    <a:latin typeface="+mn-lt"/>
                    <a:cs typeface="+mn-cs"/>
                  </a:rPr>
                  <a:t>screen: </a:t>
                </a:r>
                <a14:m>
                  <m:oMath xmlns:m="http://schemas.openxmlformats.org/officeDocument/2006/math">
                    <m:sSub>
                      <m:sSubPr>
                        <m:ctrlPr>
                          <a:rPr lang="en-US" altLang="zh-CN" sz="4400" i="1">
                            <a:solidFill>
                              <a:srgbClr val="000000"/>
                            </a:solidFill>
                            <a:latin typeface="Cambria Math" panose="02040503050406030204" pitchFamily="18" charset="0"/>
                          </a:rPr>
                        </m:ctrlPr>
                      </m:sSubPr>
                      <m:e>
                        <m:r>
                          <a:rPr lang="en-US" altLang="zh-CN" sz="4400" b="1" i="0" smtClean="0">
                            <a:solidFill>
                              <a:srgbClr val="000000"/>
                            </a:solidFill>
                            <a:latin typeface="Cambria Math" panose="02040503050406030204" pitchFamily="18" charset="0"/>
                          </a:rPr>
                          <m:t>|</m:t>
                        </m:r>
                        <m:r>
                          <a:rPr lang="en-US" altLang="zh-CN" sz="4400" b="1">
                            <a:solidFill>
                              <a:srgbClr val="000000"/>
                            </a:solidFill>
                            <a:latin typeface="Cambria Math" panose="02040503050406030204" pitchFamily="18" charset="0"/>
                          </a:rPr>
                          <m:t>𝐏</m:t>
                        </m:r>
                      </m:e>
                      <m:sub>
                        <m:r>
                          <a:rPr lang="en-US" altLang="zh-CN" sz="4400">
                            <a:solidFill>
                              <a:srgbClr val="000000"/>
                            </a:solidFill>
                            <a:latin typeface="Cambria Math" panose="02040503050406030204" pitchFamily="18" charset="0"/>
                          </a:rPr>
                          <m:t>0</m:t>
                        </m:r>
                      </m:sub>
                    </m:sSub>
                    <m:sSub>
                      <m:sSubPr>
                        <m:ctrlPr>
                          <a:rPr lang="en-US" altLang="zh-CN" sz="4400" i="1">
                            <a:solidFill>
                              <a:srgbClr val="000000"/>
                            </a:solidFill>
                            <a:latin typeface="Cambria Math" panose="02040503050406030204" pitchFamily="18" charset="0"/>
                          </a:rPr>
                        </m:ctrlPr>
                      </m:sSubPr>
                      <m:e>
                        <m:r>
                          <a:rPr lang="en-US" altLang="zh-CN" sz="4400" b="1">
                            <a:solidFill>
                              <a:srgbClr val="000000"/>
                            </a:solidFill>
                            <a:latin typeface="Cambria Math" panose="02040503050406030204" pitchFamily="18" charset="0"/>
                          </a:rPr>
                          <m:t>𝐏</m:t>
                        </m:r>
                      </m:e>
                      <m:sub>
                        <m:r>
                          <a:rPr lang="en-US" altLang="zh-CN" sz="4400">
                            <a:solidFill>
                              <a:srgbClr val="000000"/>
                            </a:solidFill>
                            <a:latin typeface="Cambria Math" panose="02040503050406030204" pitchFamily="18" charset="0"/>
                          </a:rPr>
                          <m:t>1</m:t>
                        </m:r>
                      </m:sub>
                    </m:sSub>
                    <m:r>
                      <a:rPr lang="en-US" altLang="zh-CN" sz="4400" b="0" i="1" smtClean="0">
                        <a:solidFill>
                          <a:srgbClr val="000000"/>
                        </a:solidFill>
                        <a:latin typeface="Cambria Math" panose="02040503050406030204" pitchFamily="18" charset="0"/>
                      </a:rPr>
                      <m:t>|≤1920+1080=3000</m:t>
                    </m:r>
                  </m:oMath>
                </a14:m>
                <a:endParaRPr lang="en-US" altLang="zh-CN" sz="4400" dirty="0">
                  <a:solidFill>
                    <a:srgbClr val="000000"/>
                  </a:solidFill>
                  <a:latin typeface="+mn-lt"/>
                  <a:cs typeface="+mn-cs"/>
                </a:endParaRPr>
              </a:p>
              <a:p>
                <a:pPr marL="952500" lvl="1" indent="-609600">
                  <a:lnSpc>
                    <a:spcPct val="150000"/>
                  </a:lnSpc>
                  <a:buClrTx/>
                  <a:buSzPct val="123000"/>
                </a:pPr>
                <a:r>
                  <a:rPr lang="en-US" altLang="zh-CN" sz="4400" b="1" dirty="0">
                    <a:solidFill>
                      <a:srgbClr val="000000"/>
                    </a:solidFill>
                    <a:latin typeface="+mn-lt"/>
                    <a:cs typeface="+mn-cs"/>
                  </a:rPr>
                  <a:t>Newton iteration always converges within 3 steps</a:t>
                </a:r>
              </a:p>
            </p:txBody>
          </p:sp>
        </mc:Choice>
        <mc:Fallback xmlns="">
          <p:sp>
            <p:nvSpPr>
              <p:cNvPr id="7" name="내용 개체 틀 2">
                <a:extLst>
                  <a:ext uri="{FF2B5EF4-FFF2-40B4-BE49-F238E27FC236}">
                    <a16:creationId xmlns:a16="http://schemas.microsoft.com/office/drawing/2014/main" id="{D14D13B6-0A26-B5DD-CB13-D505996D7A9F}"/>
                  </a:ext>
                </a:extLst>
              </p:cNvPr>
              <p:cNvSpPr txBox="1">
                <a:spLocks noRot="1" noChangeAspect="1" noMove="1" noResize="1" noEditPoints="1" noAdjustHandles="1" noChangeArrowheads="1" noChangeShapeType="1" noTextEdit="1"/>
              </p:cNvSpPr>
              <p:nvPr/>
            </p:nvSpPr>
            <p:spPr>
              <a:xfrm>
                <a:off x="1618325" y="2233684"/>
                <a:ext cx="21137766" cy="9694524"/>
              </a:xfrm>
              <a:prstGeom prst="rect">
                <a:avLst/>
              </a:prstGeom>
              <a:blipFill>
                <a:blip r:embed="rId5"/>
                <a:stretch>
                  <a:fillRect l="-1557" t="-189"/>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F0D769C3-49A4-C357-D3AA-25C12FCD249A}"/>
              </a:ext>
            </a:extLst>
          </p:cNvPr>
          <p:cNvGrpSpPr/>
          <p:nvPr/>
        </p:nvGrpSpPr>
        <p:grpSpPr>
          <a:xfrm>
            <a:off x="6492511" y="7878346"/>
            <a:ext cx="10994787" cy="5057025"/>
            <a:chOff x="6492511" y="7878346"/>
            <a:chExt cx="10994787" cy="5057025"/>
          </a:xfrm>
        </p:grpSpPr>
        <p:pic>
          <p:nvPicPr>
            <p:cNvPr id="6" name="图片 5">
              <a:extLst>
                <a:ext uri="{FF2B5EF4-FFF2-40B4-BE49-F238E27FC236}">
                  <a16:creationId xmlns:a16="http://schemas.microsoft.com/office/drawing/2014/main" id="{97BF4CE8-4D12-303A-8EAD-B7EB1EFF7A90}"/>
                </a:ext>
              </a:extLst>
            </p:cNvPr>
            <p:cNvPicPr>
              <a:picLocks noChangeAspect="1"/>
            </p:cNvPicPr>
            <p:nvPr/>
          </p:nvPicPr>
          <p:blipFill>
            <a:blip r:embed="rId6"/>
            <a:stretch>
              <a:fillRect/>
            </a:stretch>
          </p:blipFill>
          <p:spPr>
            <a:xfrm>
              <a:off x="6492511" y="7878346"/>
              <a:ext cx="10994787" cy="4524252"/>
            </a:xfrm>
            <a:prstGeom prst="rect">
              <a:avLst/>
            </a:prstGeom>
          </p:spPr>
        </p:pic>
        <p:sp>
          <p:nvSpPr>
            <p:cNvPr id="8" name="文本框 7">
              <a:extLst>
                <a:ext uri="{FF2B5EF4-FFF2-40B4-BE49-F238E27FC236}">
                  <a16:creationId xmlns:a16="http://schemas.microsoft.com/office/drawing/2014/main" id="{C779AFEC-59D5-A345-405A-3BF6085CD484}"/>
                </a:ext>
              </a:extLst>
            </p:cNvPr>
            <p:cNvSpPr txBox="1"/>
            <p:nvPr/>
          </p:nvSpPr>
          <p:spPr>
            <a:xfrm>
              <a:off x="8022647" y="12455240"/>
              <a:ext cx="7934513"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Upper bound of Convergence Steps</a:t>
              </a:r>
              <a:endParaRPr lang="zh-CN" altLang="en-US" sz="2800" dirty="0">
                <a:solidFill>
                  <a:schemeClr val="tx1"/>
                </a:solidFill>
                <a:latin typeface="Arial" panose="020B0604020202020204" pitchFamily="34" charset="0"/>
                <a:cs typeface="Arial" panose="020B0604020202020204" pitchFamily="34" charset="0"/>
              </a:endParaRPr>
            </a:p>
          </p:txBody>
        </p:sp>
      </p:grpSp>
      <p:sp>
        <p:nvSpPr>
          <p:cNvPr id="2" name="文本框 7">
            <a:extLst>
              <a:ext uri="{FF2B5EF4-FFF2-40B4-BE49-F238E27FC236}">
                <a16:creationId xmlns:a16="http://schemas.microsoft.com/office/drawing/2014/main" id="{6C91CA52-B77C-727C-34F4-8CE526E3F1B3}"/>
              </a:ext>
            </a:extLst>
          </p:cNvPr>
          <p:cNvSpPr txBox="1"/>
          <p:nvPr/>
        </p:nvSpPr>
        <p:spPr>
          <a:xfrm>
            <a:off x="723900" y="247650"/>
            <a:ext cx="21014689"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Method: Efficient Arc-Length Parametrization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36135211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6CA43-6BCF-BB76-B29C-97C3502452EA}"/>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C1C9DA11-2C05-540C-596A-9C1ABC8BD5D6}"/>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4CA13EE3-0AAB-BDC2-58CE-1C9BA629FFD3}"/>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EFEFC9C2-F7C4-76A0-F950-F497F3C1176A}"/>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693173CE-49F9-450B-4FA7-72EB825F64D0}"/>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p:sp>
        <p:nvSpPr>
          <p:cNvPr id="7" name="내용 개체 틀 2">
            <a:extLst>
              <a:ext uri="{FF2B5EF4-FFF2-40B4-BE49-F238E27FC236}">
                <a16:creationId xmlns:a16="http://schemas.microsoft.com/office/drawing/2014/main" id="{576643C4-345E-C482-83B7-C27DFA578C19}"/>
              </a:ext>
            </a:extLst>
          </p:cNvPr>
          <p:cNvSpPr txBox="1">
            <a:spLocks/>
          </p:cNvSpPr>
          <p:nvPr/>
        </p:nvSpPr>
        <p:spPr>
          <a:xfrm>
            <a:off x="1623117" y="2237954"/>
            <a:ext cx="21137766" cy="9694524"/>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Application in dashed stroke rendering</a:t>
            </a:r>
          </a:p>
          <a:p>
            <a:pPr marL="952500" lvl="1" indent="-609600">
              <a:lnSpc>
                <a:spcPct val="150000"/>
              </a:lnSpc>
              <a:buClrTx/>
              <a:buSzPct val="123000"/>
            </a:pPr>
            <a:r>
              <a:rPr lang="en-US" altLang="zh-CN" sz="4000" dirty="0">
                <a:solidFill>
                  <a:srgbClr val="000000"/>
                </a:solidFill>
                <a:latin typeface="+mn-lt"/>
                <a:cs typeface="+mn-cs"/>
              </a:rPr>
              <a:t>Subdivision with bounded curvature to guarantee fast convergence</a:t>
            </a:r>
          </a:p>
          <a:p>
            <a:pPr marL="952500" lvl="1" indent="-609600">
              <a:lnSpc>
                <a:spcPct val="150000"/>
              </a:lnSpc>
              <a:buClrTx/>
              <a:buSzPct val="123000"/>
            </a:pPr>
            <a:r>
              <a:rPr lang="en-US" altLang="zh-CN" sz="4000" dirty="0">
                <a:solidFill>
                  <a:srgbClr val="000000"/>
                </a:solidFill>
                <a:latin typeface="+mn-lt"/>
                <a:cs typeface="+mn-cs"/>
              </a:rPr>
              <a:t>Find parameters of solid segments in each </a:t>
            </a:r>
            <a:r>
              <a:rPr lang="en-US" altLang="zh-CN" sz="4000" dirty="0" err="1">
                <a:solidFill>
                  <a:srgbClr val="000000"/>
                </a:solidFill>
                <a:latin typeface="+mn-lt"/>
                <a:cs typeface="+mn-cs"/>
              </a:rPr>
              <a:t>subcurve</a:t>
            </a:r>
            <a:r>
              <a:rPr lang="en-US" altLang="zh-CN" sz="4000" dirty="0">
                <a:solidFill>
                  <a:srgbClr val="000000"/>
                </a:solidFill>
                <a:latin typeface="+mn-lt"/>
                <a:cs typeface="+mn-cs"/>
              </a:rPr>
              <a:t>, in parallel</a:t>
            </a:r>
          </a:p>
        </p:txBody>
      </p:sp>
      <p:pic>
        <p:nvPicPr>
          <p:cNvPr id="3" name="图片 2">
            <a:extLst>
              <a:ext uri="{FF2B5EF4-FFF2-40B4-BE49-F238E27FC236}">
                <a16:creationId xmlns:a16="http://schemas.microsoft.com/office/drawing/2014/main" id="{08AED9A7-5A35-C805-595F-35DFE6B87641}"/>
              </a:ext>
            </a:extLst>
          </p:cNvPr>
          <p:cNvPicPr>
            <a:picLocks noChangeAspect="1"/>
          </p:cNvPicPr>
          <p:nvPr/>
        </p:nvPicPr>
        <p:blipFill>
          <a:blip r:embed="rId5"/>
          <a:stretch>
            <a:fillRect/>
          </a:stretch>
        </p:blipFill>
        <p:spPr>
          <a:xfrm>
            <a:off x="15160678" y="5615763"/>
            <a:ext cx="7194137" cy="6390537"/>
          </a:xfrm>
          <a:prstGeom prst="rect">
            <a:avLst/>
          </a:prstGeom>
        </p:spPr>
      </p:pic>
      <p:pic>
        <p:nvPicPr>
          <p:cNvPr id="5" name="图片 4">
            <a:extLst>
              <a:ext uri="{FF2B5EF4-FFF2-40B4-BE49-F238E27FC236}">
                <a16:creationId xmlns:a16="http://schemas.microsoft.com/office/drawing/2014/main" id="{989D464D-950D-5234-0695-C5A97ED39238}"/>
              </a:ext>
            </a:extLst>
          </p:cNvPr>
          <p:cNvPicPr>
            <a:picLocks noChangeAspect="1"/>
          </p:cNvPicPr>
          <p:nvPr/>
        </p:nvPicPr>
        <p:blipFill>
          <a:blip r:embed="rId6"/>
          <a:stretch>
            <a:fillRect/>
          </a:stretch>
        </p:blipFill>
        <p:spPr>
          <a:xfrm>
            <a:off x="1770725" y="5615763"/>
            <a:ext cx="7194138" cy="6390537"/>
          </a:xfrm>
          <a:prstGeom prst="rect">
            <a:avLst/>
          </a:prstGeom>
        </p:spPr>
      </p:pic>
      <p:sp>
        <p:nvSpPr>
          <p:cNvPr id="10" name="箭头: 右 9">
            <a:extLst>
              <a:ext uri="{FF2B5EF4-FFF2-40B4-BE49-F238E27FC236}">
                <a16:creationId xmlns:a16="http://schemas.microsoft.com/office/drawing/2014/main" id="{DA7C3A74-3471-ADEB-0FB2-3FF496EE0691}"/>
              </a:ext>
            </a:extLst>
          </p:cNvPr>
          <p:cNvSpPr/>
          <p:nvPr/>
        </p:nvSpPr>
        <p:spPr>
          <a:xfrm>
            <a:off x="10631535" y="8244500"/>
            <a:ext cx="2862470" cy="1133061"/>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文本框 10">
            <a:extLst>
              <a:ext uri="{FF2B5EF4-FFF2-40B4-BE49-F238E27FC236}">
                <a16:creationId xmlns:a16="http://schemas.microsoft.com/office/drawing/2014/main" id="{ECBACE6B-C0F1-B140-AE77-E1E72C47B5F9}"/>
              </a:ext>
            </a:extLst>
          </p:cNvPr>
          <p:cNvSpPr txBox="1"/>
          <p:nvPr/>
        </p:nvSpPr>
        <p:spPr>
          <a:xfrm>
            <a:off x="1400537" y="11922467"/>
            <a:ext cx="7934513"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Result of subdivision</a:t>
            </a:r>
            <a:endParaRPr lang="zh-CN" altLang="en-US" sz="2800" dirty="0">
              <a:solidFill>
                <a:schemeClr val="tx1"/>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D12F9AE-DB06-0406-8444-10DD92C37DA0}"/>
              </a:ext>
            </a:extLst>
          </p:cNvPr>
          <p:cNvSpPr txBox="1"/>
          <p:nvPr/>
        </p:nvSpPr>
        <p:spPr>
          <a:xfrm>
            <a:off x="14790489" y="11934679"/>
            <a:ext cx="7934513"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Result of dashed stroke rendering</a:t>
            </a:r>
            <a:endParaRPr lang="zh-CN" altLang="en-US" sz="2800" dirty="0">
              <a:solidFill>
                <a:schemeClr val="tx1"/>
              </a:solidFill>
              <a:latin typeface="Arial" panose="020B0604020202020204" pitchFamily="34" charset="0"/>
              <a:cs typeface="Arial" panose="020B0604020202020204" pitchFamily="34" charset="0"/>
            </a:endParaRPr>
          </a:p>
        </p:txBody>
      </p:sp>
      <p:sp>
        <p:nvSpPr>
          <p:cNvPr id="2" name="文本框 7">
            <a:extLst>
              <a:ext uri="{FF2B5EF4-FFF2-40B4-BE49-F238E27FC236}">
                <a16:creationId xmlns:a16="http://schemas.microsoft.com/office/drawing/2014/main" id="{9CD6973A-7B22-74AC-6D09-DA6E75A94F2A}"/>
              </a:ext>
            </a:extLst>
          </p:cNvPr>
          <p:cNvSpPr txBox="1"/>
          <p:nvPr/>
        </p:nvSpPr>
        <p:spPr>
          <a:xfrm>
            <a:off x="723900" y="247650"/>
            <a:ext cx="21014689"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Method: Efficient Arc-Length Parametrization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5166843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828AA-3AAD-4A10-B3F9-FF0D64ABFDB7}"/>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21447A8B-F693-295D-6448-963EF98D6E27}"/>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8A2127B0-A631-4165-3903-DC62C4ACFDFB}"/>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99E88859-8941-A994-05A6-43F367A528CB}"/>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CDE0BDF2-A069-8542-053F-4927D72D84D7}"/>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9E9D202E-A526-BEEB-3CDC-1AFC35C22EF9}"/>
                  </a:ext>
                </a:extLst>
              </p:cNvPr>
              <p:cNvSpPr txBox="1">
                <a:spLocks/>
              </p:cNvSpPr>
              <p:nvPr/>
            </p:nvSpPr>
            <p:spPr>
              <a:xfrm>
                <a:off x="1623117" y="2237954"/>
                <a:ext cx="21137766" cy="9694524"/>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Texture mapping construction:</a:t>
                </a:r>
              </a:p>
              <a:p>
                <a:pPr marL="342900" lvl="1" indent="0">
                  <a:lnSpc>
                    <a:spcPct val="150000"/>
                  </a:lnSpc>
                  <a:buClrTx/>
                  <a:buSzPct val="123000"/>
                  <a:buNone/>
                </a:pPr>
                <a14:m>
                  <m:oMathPara xmlns:m="http://schemas.openxmlformats.org/officeDocument/2006/math">
                    <m:oMathParaPr>
                      <m:jc m:val="centerGroup"/>
                    </m:oMathParaPr>
                    <m:oMath xmlns:m="http://schemas.openxmlformats.org/officeDocument/2006/math">
                      <m:r>
                        <a:rPr lang="en-US" altLang="zh-CN" sz="4400" b="1" i="1">
                          <a:solidFill>
                            <a:srgbClr val="000000"/>
                          </a:solidFill>
                          <a:latin typeface="Cambria Math" panose="02040503050406030204" pitchFamily="18" charset="0"/>
                        </a:rPr>
                        <m:t>𝝍</m:t>
                      </m:r>
                      <m:d>
                        <m:dPr>
                          <m:ctrlPr>
                            <a:rPr lang="en-US" altLang="zh-CN" sz="4400" b="1" i="1" smtClean="0">
                              <a:solidFill>
                                <a:srgbClr val="000000"/>
                              </a:solidFill>
                              <a:latin typeface="Cambria Math" panose="02040503050406030204" pitchFamily="18" charset="0"/>
                            </a:rPr>
                          </m:ctrlPr>
                        </m:dPr>
                        <m:e>
                          <m:r>
                            <a:rPr lang="en-US" altLang="zh-CN" sz="4400" b="0" i="1" smtClean="0">
                              <a:solidFill>
                                <a:srgbClr val="000000"/>
                              </a:solidFill>
                              <a:latin typeface="Cambria Math" panose="02040503050406030204" pitchFamily="18" charset="0"/>
                            </a:rPr>
                            <m:t>𝑢</m:t>
                          </m:r>
                          <m:r>
                            <a:rPr lang="en-US" altLang="zh-CN" sz="4400" b="0" i="1" smtClean="0">
                              <a:solidFill>
                                <a:srgbClr val="000000"/>
                              </a:solidFill>
                              <a:latin typeface="Cambria Math" panose="02040503050406030204" pitchFamily="18" charset="0"/>
                            </a:rPr>
                            <m:t>,</m:t>
                          </m:r>
                          <m:r>
                            <a:rPr lang="en-US" altLang="zh-CN" sz="4400" b="0" i="1" smtClean="0">
                              <a:solidFill>
                                <a:srgbClr val="000000"/>
                              </a:solidFill>
                              <a:latin typeface="Cambria Math" panose="02040503050406030204" pitchFamily="18" charset="0"/>
                            </a:rPr>
                            <m:t>𝑣</m:t>
                          </m:r>
                        </m:e>
                      </m:d>
                      <m:r>
                        <a:rPr lang="en-US" altLang="zh-CN" sz="4400" b="1" i="1" smtClean="0">
                          <a:solidFill>
                            <a:srgbClr val="000000"/>
                          </a:solidFill>
                          <a:latin typeface="Cambria Math" panose="02040503050406030204" pitchFamily="18" charset="0"/>
                        </a:rPr>
                        <m:t>=</m:t>
                      </m:r>
                      <m:sSup>
                        <m:sSupPr>
                          <m:ctrlPr>
                            <a:rPr lang="es-ES" altLang="zh-CN" sz="4400" i="1" dirty="0" smtClean="0">
                              <a:solidFill>
                                <a:schemeClr val="tx1"/>
                              </a:solidFill>
                              <a:latin typeface="Cambria Math" panose="02040503050406030204" pitchFamily="18" charset="0"/>
                            </a:rPr>
                          </m:ctrlPr>
                        </m:sSupPr>
                        <m:e>
                          <m:d>
                            <m:dPr>
                              <m:ctrlPr>
                                <a:rPr lang="es-ES" altLang="zh-CN" sz="4400" i="1" dirty="0" smtClean="0">
                                  <a:solidFill>
                                    <a:schemeClr val="tx1"/>
                                  </a:solidFill>
                                  <a:latin typeface="Cambria Math" panose="02040503050406030204" pitchFamily="18" charset="0"/>
                                </a:rPr>
                              </m:ctrlPr>
                            </m:dPr>
                            <m:e>
                              <m:r>
                                <a:rPr lang="es-ES" altLang="zh-CN" sz="4400" b="0" i="1" dirty="0" smtClean="0">
                                  <a:solidFill>
                                    <a:schemeClr val="tx1"/>
                                  </a:solidFill>
                                  <a:latin typeface="Cambria Math" panose="02040503050406030204" pitchFamily="18" charset="0"/>
                                </a:rPr>
                                <m:t>1−</m:t>
                              </m:r>
                              <m:r>
                                <a:rPr lang="es-ES" altLang="zh-CN" sz="4400" b="0" i="1" dirty="0" smtClean="0">
                                  <a:solidFill>
                                    <a:schemeClr val="tx1"/>
                                  </a:solidFill>
                                  <a:latin typeface="Cambria Math" panose="02040503050406030204" pitchFamily="18" charset="0"/>
                                </a:rPr>
                                <m:t>𝑢</m:t>
                              </m:r>
                            </m:e>
                          </m:d>
                        </m:e>
                        <m:sup>
                          <m:r>
                            <a:rPr lang="es-ES" altLang="zh-CN" sz="4400" b="0" i="1" dirty="0" smtClean="0">
                              <a:solidFill>
                                <a:schemeClr val="tx1"/>
                              </a:solidFill>
                              <a:latin typeface="Cambria Math" panose="02040503050406030204" pitchFamily="18" charset="0"/>
                            </a:rPr>
                            <m:t>2</m:t>
                          </m:r>
                        </m:sup>
                      </m:sSup>
                      <m:sSub>
                        <m:sSubPr>
                          <m:ctrlPr>
                            <a:rPr lang="es-ES" altLang="zh-CN" sz="4400" b="0" i="1" dirty="0" smtClean="0">
                              <a:solidFill>
                                <a:schemeClr val="tx1"/>
                              </a:solidFill>
                              <a:latin typeface="Cambria Math" panose="02040503050406030204" pitchFamily="18" charset="0"/>
                            </a:rPr>
                          </m:ctrlPr>
                        </m:sSubPr>
                        <m:e>
                          <m:r>
                            <a:rPr lang="en-US" altLang="zh-CN" sz="4400" b="0" i="1" dirty="0" smtClean="0">
                              <a:solidFill>
                                <a:schemeClr val="tx1"/>
                              </a:solidFill>
                              <a:latin typeface="Cambria Math" panose="02040503050406030204" pitchFamily="18" charset="0"/>
                            </a:rPr>
                            <m:t>(</m:t>
                          </m:r>
                          <m:r>
                            <a:rPr lang="es-ES" altLang="zh-CN" sz="4400" b="1" i="0" dirty="0" smtClean="0">
                              <a:solidFill>
                                <a:schemeClr val="tx1"/>
                              </a:solidFill>
                              <a:latin typeface="Cambria Math" panose="02040503050406030204" pitchFamily="18" charset="0"/>
                            </a:rPr>
                            <m:t>𝐏</m:t>
                          </m:r>
                        </m:e>
                        <m:sub>
                          <m:r>
                            <a:rPr lang="es-ES" altLang="zh-CN" sz="4400" b="0" i="1" dirty="0" smtClean="0">
                              <a:solidFill>
                                <a:schemeClr val="tx1"/>
                              </a:solidFill>
                              <a:latin typeface="Cambria Math" panose="02040503050406030204" pitchFamily="18" charset="0"/>
                            </a:rPr>
                            <m:t>0</m:t>
                          </m:r>
                        </m:sub>
                      </m:sSub>
                      <m:r>
                        <a:rPr lang="es-ES" altLang="zh-CN" sz="4400" b="0" i="1" dirty="0" smtClean="0">
                          <a:solidFill>
                            <a:schemeClr val="tx1"/>
                          </a:solidFill>
                          <a:latin typeface="Cambria Math" panose="02040503050406030204" pitchFamily="18" charset="0"/>
                        </a:rPr>
                        <m:t>+</m:t>
                      </m:r>
                      <m:d>
                        <m:dPr>
                          <m:ctrlPr>
                            <a:rPr lang="es-ES" altLang="zh-CN" sz="4400" b="0" i="1" dirty="0" smtClean="0">
                              <a:solidFill>
                                <a:schemeClr val="tx1"/>
                              </a:solidFill>
                              <a:latin typeface="Cambria Math" panose="02040503050406030204" pitchFamily="18" charset="0"/>
                            </a:rPr>
                          </m:ctrlPr>
                        </m:dPr>
                        <m:e>
                          <m:r>
                            <a:rPr lang="es-ES" altLang="zh-CN" sz="4400" b="0" i="1" dirty="0" smtClean="0">
                              <a:solidFill>
                                <a:schemeClr val="tx1"/>
                              </a:solidFill>
                              <a:latin typeface="Cambria Math" panose="02040503050406030204" pitchFamily="18" charset="0"/>
                            </a:rPr>
                            <m:t>2</m:t>
                          </m:r>
                          <m:r>
                            <a:rPr lang="es-ES" altLang="zh-CN" sz="4400" b="0" i="1" dirty="0" smtClean="0">
                              <a:solidFill>
                                <a:schemeClr val="tx1"/>
                              </a:solidFill>
                              <a:latin typeface="Cambria Math" panose="02040503050406030204" pitchFamily="18" charset="0"/>
                            </a:rPr>
                            <m:t>𝑣</m:t>
                          </m:r>
                          <m:r>
                            <a:rPr lang="es-ES" altLang="zh-CN" sz="4400" b="0" i="1" dirty="0" smtClean="0">
                              <a:solidFill>
                                <a:schemeClr val="tx1"/>
                              </a:solidFill>
                              <a:latin typeface="Cambria Math" panose="02040503050406030204" pitchFamily="18" charset="0"/>
                            </a:rPr>
                            <m:t>−1</m:t>
                          </m:r>
                        </m:e>
                      </m:d>
                      <m:sSub>
                        <m:sSubPr>
                          <m:ctrlPr>
                            <a:rPr lang="es-ES" altLang="zh-CN" sz="4400" b="0" i="1" dirty="0" smtClean="0">
                              <a:solidFill>
                                <a:schemeClr val="tx1"/>
                              </a:solidFill>
                              <a:latin typeface="Cambria Math" panose="02040503050406030204" pitchFamily="18" charset="0"/>
                            </a:rPr>
                          </m:ctrlPr>
                        </m:sSubPr>
                        <m:e>
                          <m:r>
                            <a:rPr lang="es-ES" altLang="zh-CN" sz="4400" b="1" i="0" dirty="0" smtClean="0">
                              <a:solidFill>
                                <a:schemeClr val="tx1"/>
                              </a:solidFill>
                              <a:latin typeface="Cambria Math" panose="02040503050406030204" pitchFamily="18" charset="0"/>
                            </a:rPr>
                            <m:t>𝐝</m:t>
                          </m:r>
                        </m:e>
                        <m:sub>
                          <m:r>
                            <a:rPr lang="es-ES" altLang="zh-CN" sz="4400" b="0" i="1" dirty="0" smtClean="0">
                              <a:solidFill>
                                <a:schemeClr val="tx1"/>
                              </a:solidFill>
                              <a:latin typeface="Cambria Math" panose="02040503050406030204" pitchFamily="18" charset="0"/>
                            </a:rPr>
                            <m:t>0</m:t>
                          </m:r>
                        </m:sub>
                      </m:sSub>
                      <m:r>
                        <a:rPr lang="es-ES" altLang="zh-CN" sz="4400" b="0" i="1" dirty="0" smtClean="0">
                          <a:solidFill>
                            <a:schemeClr val="tx1"/>
                          </a:solidFill>
                          <a:latin typeface="Cambria Math" panose="02040503050406030204" pitchFamily="18" charset="0"/>
                        </a:rPr>
                        <m:t>)</m:t>
                      </m:r>
                      <m:r>
                        <a:rPr lang="en-US" altLang="zh-CN" sz="4400" i="1" dirty="0">
                          <a:solidFill>
                            <a:schemeClr val="tx1"/>
                          </a:solidFill>
                          <a:latin typeface="Cambria Math" panose="02040503050406030204" pitchFamily="18" charset="0"/>
                        </a:rPr>
                        <m:t>+</m:t>
                      </m:r>
                    </m:oMath>
                  </m:oMathPara>
                </a14:m>
                <a:endParaRPr lang="en-US" altLang="zh-CN" sz="4400" i="1" dirty="0">
                  <a:solidFill>
                    <a:schemeClr val="tx1"/>
                  </a:solidFill>
                  <a:latin typeface="Cambria Math" panose="02040503050406030204" pitchFamily="18" charset="0"/>
                </a:endParaRPr>
              </a:p>
              <a:p>
                <a:pPr marL="342900" lvl="1" indent="0">
                  <a:lnSpc>
                    <a:spcPct val="150000"/>
                  </a:lnSpc>
                  <a:buClrTx/>
                  <a:buSzPct val="123000"/>
                  <a:buNone/>
                </a:pPr>
                <a14:m>
                  <m:oMathPara xmlns:m="http://schemas.openxmlformats.org/officeDocument/2006/math">
                    <m:oMathParaPr>
                      <m:jc m:val="centerGroup"/>
                    </m:oMathParaPr>
                    <m:oMath xmlns:m="http://schemas.openxmlformats.org/officeDocument/2006/math">
                      <m:r>
                        <a:rPr lang="en-US" altLang="zh-CN" sz="4400" i="1" dirty="0">
                          <a:solidFill>
                            <a:schemeClr val="tx1"/>
                          </a:solidFill>
                          <a:latin typeface="Cambria Math" panose="02040503050406030204" pitchFamily="18" charset="0"/>
                        </a:rPr>
                        <m:t>2</m:t>
                      </m:r>
                      <m:r>
                        <a:rPr lang="en-US" altLang="zh-CN" sz="4400" i="1" dirty="0">
                          <a:solidFill>
                            <a:schemeClr val="tx1"/>
                          </a:solidFill>
                          <a:latin typeface="Cambria Math" panose="02040503050406030204" pitchFamily="18" charset="0"/>
                        </a:rPr>
                        <m:t>𝑢</m:t>
                      </m:r>
                      <m:d>
                        <m:dPr>
                          <m:ctrlPr>
                            <a:rPr lang="en-US" altLang="zh-CN" sz="4400" i="1" dirty="0">
                              <a:solidFill>
                                <a:schemeClr val="tx1"/>
                              </a:solidFill>
                              <a:latin typeface="Cambria Math" panose="02040503050406030204" pitchFamily="18" charset="0"/>
                            </a:rPr>
                          </m:ctrlPr>
                        </m:dPr>
                        <m:e>
                          <m:r>
                            <a:rPr lang="en-US" altLang="zh-CN" sz="4400" i="1" dirty="0">
                              <a:solidFill>
                                <a:schemeClr val="tx1"/>
                              </a:solidFill>
                              <a:latin typeface="Cambria Math" panose="02040503050406030204" pitchFamily="18" charset="0"/>
                            </a:rPr>
                            <m:t>1</m:t>
                          </m:r>
                          <m:r>
                            <a:rPr lang="en-US" altLang="zh-CN" sz="4400" b="0" i="1" dirty="0" smtClean="0">
                              <a:solidFill>
                                <a:schemeClr val="tx1"/>
                              </a:solidFill>
                              <a:latin typeface="Cambria Math" panose="02040503050406030204" pitchFamily="18" charset="0"/>
                            </a:rPr>
                            <m:t>−</m:t>
                          </m:r>
                          <m:r>
                            <a:rPr lang="en-US" altLang="zh-CN" sz="4400" i="1" dirty="0">
                              <a:solidFill>
                                <a:schemeClr val="tx1"/>
                              </a:solidFill>
                              <a:latin typeface="Cambria Math" panose="02040503050406030204" pitchFamily="18" charset="0"/>
                            </a:rPr>
                            <m:t>𝑢</m:t>
                          </m:r>
                        </m:e>
                      </m:d>
                      <m:d>
                        <m:dPr>
                          <m:ctrlPr>
                            <a:rPr lang="en-US" altLang="zh-CN" sz="4400" i="1" dirty="0">
                              <a:solidFill>
                                <a:schemeClr val="tx1"/>
                              </a:solidFill>
                              <a:latin typeface="Cambria Math" panose="02040503050406030204" pitchFamily="18" charset="0"/>
                            </a:rPr>
                          </m:ctrlPr>
                        </m:dPr>
                        <m:e>
                          <m:sSub>
                            <m:sSubPr>
                              <m:ctrlPr>
                                <a:rPr lang="en-US" altLang="zh-CN" sz="4400" i="1" dirty="0">
                                  <a:solidFill>
                                    <a:schemeClr val="tx1"/>
                                  </a:solidFill>
                                  <a:latin typeface="Cambria Math" panose="02040503050406030204" pitchFamily="18" charset="0"/>
                                </a:rPr>
                              </m:ctrlPr>
                            </m:sSubPr>
                            <m:e>
                              <m:r>
                                <a:rPr lang="en-US" altLang="zh-CN" sz="4400" b="1" i="0" dirty="0">
                                  <a:solidFill>
                                    <a:schemeClr val="tx1"/>
                                  </a:solidFill>
                                  <a:latin typeface="Cambria Math" panose="02040503050406030204" pitchFamily="18" charset="0"/>
                                </a:rPr>
                                <m:t>𝐏</m:t>
                              </m:r>
                            </m:e>
                            <m:sub>
                              <m:r>
                                <a:rPr lang="en-US" altLang="zh-CN" sz="4400" i="1" dirty="0">
                                  <a:solidFill>
                                    <a:schemeClr val="tx1"/>
                                  </a:solidFill>
                                  <a:latin typeface="Cambria Math" panose="02040503050406030204" pitchFamily="18" charset="0"/>
                                </a:rPr>
                                <m:t>1</m:t>
                              </m:r>
                            </m:sub>
                          </m:sSub>
                          <m:r>
                            <a:rPr lang="en-US" altLang="zh-CN" sz="4400" i="1" dirty="0">
                              <a:solidFill>
                                <a:schemeClr val="tx1"/>
                              </a:solidFill>
                              <a:latin typeface="Cambria Math" panose="02040503050406030204" pitchFamily="18" charset="0"/>
                            </a:rPr>
                            <m:t>+</m:t>
                          </m:r>
                          <m:d>
                            <m:dPr>
                              <m:ctrlPr>
                                <a:rPr lang="en-US" altLang="zh-CN" sz="4400" i="1" dirty="0">
                                  <a:solidFill>
                                    <a:schemeClr val="tx1"/>
                                  </a:solidFill>
                                  <a:latin typeface="Cambria Math" panose="02040503050406030204" pitchFamily="18" charset="0"/>
                                </a:rPr>
                              </m:ctrlPr>
                            </m:dPr>
                            <m:e>
                              <m:r>
                                <a:rPr lang="en-US" altLang="zh-CN" sz="4400" i="1" dirty="0">
                                  <a:solidFill>
                                    <a:schemeClr val="tx1"/>
                                  </a:solidFill>
                                  <a:latin typeface="Cambria Math" panose="02040503050406030204" pitchFamily="18" charset="0"/>
                                </a:rPr>
                                <m:t>2</m:t>
                              </m:r>
                              <m:r>
                                <a:rPr lang="en-US" altLang="zh-CN" sz="4400" i="1" dirty="0">
                                  <a:solidFill>
                                    <a:schemeClr val="tx1"/>
                                  </a:solidFill>
                                  <a:latin typeface="Cambria Math" panose="02040503050406030204" pitchFamily="18" charset="0"/>
                                </a:rPr>
                                <m:t>𝑣</m:t>
                              </m:r>
                              <m:r>
                                <a:rPr lang="en-US" altLang="zh-CN" sz="4400" b="0" i="1" dirty="0" smtClean="0">
                                  <a:solidFill>
                                    <a:schemeClr val="tx1"/>
                                  </a:solidFill>
                                  <a:latin typeface="Cambria Math" panose="02040503050406030204" pitchFamily="18" charset="0"/>
                                </a:rPr>
                                <m:t>−</m:t>
                              </m:r>
                              <m:r>
                                <a:rPr lang="en-US" altLang="zh-CN" sz="4400" i="1" dirty="0">
                                  <a:solidFill>
                                    <a:schemeClr val="tx1"/>
                                  </a:solidFill>
                                  <a:latin typeface="Cambria Math" panose="02040503050406030204" pitchFamily="18" charset="0"/>
                                </a:rPr>
                                <m:t>1</m:t>
                              </m:r>
                            </m:e>
                          </m:d>
                          <m:sSub>
                            <m:sSubPr>
                              <m:ctrlPr>
                                <a:rPr lang="en-US" altLang="zh-CN" sz="4400" i="1" dirty="0">
                                  <a:solidFill>
                                    <a:schemeClr val="tx1"/>
                                  </a:solidFill>
                                  <a:latin typeface="Cambria Math" panose="02040503050406030204" pitchFamily="18" charset="0"/>
                                </a:rPr>
                              </m:ctrlPr>
                            </m:sSubPr>
                            <m:e>
                              <m:r>
                                <a:rPr lang="en-US" altLang="zh-CN" sz="4400" b="1" i="0" dirty="0">
                                  <a:solidFill>
                                    <a:schemeClr val="tx1"/>
                                  </a:solidFill>
                                  <a:latin typeface="Cambria Math" panose="02040503050406030204" pitchFamily="18" charset="0"/>
                                </a:rPr>
                                <m:t>𝐝</m:t>
                              </m:r>
                            </m:e>
                            <m:sub>
                              <m:r>
                                <a:rPr lang="en-US" altLang="zh-CN" sz="4400" i="1" dirty="0">
                                  <a:solidFill>
                                    <a:schemeClr val="tx1"/>
                                  </a:solidFill>
                                  <a:latin typeface="Cambria Math" panose="02040503050406030204" pitchFamily="18" charset="0"/>
                                </a:rPr>
                                <m:t>1</m:t>
                              </m:r>
                            </m:sub>
                          </m:sSub>
                        </m:e>
                      </m:d>
                      <m:r>
                        <a:rPr lang="en-US" altLang="zh-CN" sz="4400" b="0" i="1" dirty="0" smtClean="0">
                          <a:solidFill>
                            <a:schemeClr val="tx1"/>
                          </a:solidFill>
                          <a:latin typeface="Cambria Math" panose="02040503050406030204" pitchFamily="18" charset="0"/>
                        </a:rPr>
                        <m:t>+</m:t>
                      </m:r>
                    </m:oMath>
                  </m:oMathPara>
                </a14:m>
                <a:endParaRPr lang="en-US" altLang="zh-CN" sz="4400" b="0" dirty="0">
                  <a:solidFill>
                    <a:schemeClr val="tx1"/>
                  </a:solidFill>
                </a:endParaRPr>
              </a:p>
              <a:p>
                <a:pPr marL="342900" lvl="1" indent="0">
                  <a:lnSpc>
                    <a:spcPct val="150000"/>
                  </a:lnSpc>
                  <a:buClrTx/>
                  <a:buSzPct val="123000"/>
                  <a:buNone/>
                </a:pPr>
                <a14:m>
                  <m:oMathPara xmlns:m="http://schemas.openxmlformats.org/officeDocument/2006/math">
                    <m:oMathParaPr>
                      <m:jc m:val="centerGroup"/>
                    </m:oMathParaPr>
                    <m:oMath xmlns:m="http://schemas.openxmlformats.org/officeDocument/2006/math">
                      <m:sSup>
                        <m:sSupPr>
                          <m:ctrlPr>
                            <a:rPr lang="es-ES" altLang="zh-CN" sz="4400" i="1" dirty="0">
                              <a:solidFill>
                                <a:schemeClr val="tx1"/>
                              </a:solidFill>
                              <a:latin typeface="Cambria Math" panose="02040503050406030204" pitchFamily="18" charset="0"/>
                            </a:rPr>
                          </m:ctrlPr>
                        </m:sSupPr>
                        <m:e>
                          <m:r>
                            <a:rPr lang="es-ES" altLang="zh-CN" sz="4400" i="1" dirty="0">
                              <a:solidFill>
                                <a:schemeClr val="tx1"/>
                              </a:solidFill>
                              <a:latin typeface="Cambria Math" panose="02040503050406030204" pitchFamily="18" charset="0"/>
                            </a:rPr>
                            <m:t>𝑢</m:t>
                          </m:r>
                        </m:e>
                        <m:sup>
                          <m:r>
                            <a:rPr lang="es-ES" altLang="zh-CN" sz="4400" i="1" dirty="0">
                              <a:solidFill>
                                <a:schemeClr val="tx1"/>
                              </a:solidFill>
                              <a:latin typeface="Cambria Math" panose="02040503050406030204" pitchFamily="18" charset="0"/>
                            </a:rPr>
                            <m:t>2</m:t>
                          </m:r>
                        </m:sup>
                      </m:sSup>
                      <m:r>
                        <a:rPr lang="es-ES" altLang="zh-CN" sz="4400" i="1" dirty="0">
                          <a:solidFill>
                            <a:schemeClr val="tx1"/>
                          </a:solidFill>
                          <a:latin typeface="Cambria Math" panose="02040503050406030204" pitchFamily="18" charset="0"/>
                        </a:rPr>
                        <m:t>(</m:t>
                      </m:r>
                      <m:sSub>
                        <m:sSubPr>
                          <m:ctrlPr>
                            <a:rPr lang="es-ES" altLang="zh-CN" sz="4400" i="1" dirty="0">
                              <a:solidFill>
                                <a:schemeClr val="tx1"/>
                              </a:solidFill>
                              <a:latin typeface="Cambria Math" panose="02040503050406030204" pitchFamily="18" charset="0"/>
                            </a:rPr>
                          </m:ctrlPr>
                        </m:sSubPr>
                        <m:e>
                          <m:r>
                            <a:rPr lang="es-ES" altLang="zh-CN" sz="4400" b="1" i="0" dirty="0">
                              <a:solidFill>
                                <a:schemeClr val="tx1"/>
                              </a:solidFill>
                              <a:latin typeface="Cambria Math" panose="02040503050406030204" pitchFamily="18" charset="0"/>
                            </a:rPr>
                            <m:t>𝐏</m:t>
                          </m:r>
                        </m:e>
                        <m:sub>
                          <m:r>
                            <a:rPr lang="es-ES" altLang="zh-CN" sz="4400" i="1" dirty="0">
                              <a:solidFill>
                                <a:schemeClr val="tx1"/>
                              </a:solidFill>
                              <a:latin typeface="Cambria Math" panose="02040503050406030204" pitchFamily="18" charset="0"/>
                            </a:rPr>
                            <m:t>2</m:t>
                          </m:r>
                        </m:sub>
                      </m:sSub>
                      <m:r>
                        <a:rPr lang="es-ES" altLang="zh-CN" sz="4400" i="1" dirty="0">
                          <a:solidFill>
                            <a:schemeClr val="tx1"/>
                          </a:solidFill>
                          <a:latin typeface="Cambria Math" panose="02040503050406030204" pitchFamily="18" charset="0"/>
                        </a:rPr>
                        <m:t>+</m:t>
                      </m:r>
                      <m:d>
                        <m:dPr>
                          <m:ctrlPr>
                            <a:rPr lang="es-ES" altLang="zh-CN" sz="4400" i="1" dirty="0">
                              <a:solidFill>
                                <a:schemeClr val="tx1"/>
                              </a:solidFill>
                              <a:latin typeface="Cambria Math" panose="02040503050406030204" pitchFamily="18" charset="0"/>
                            </a:rPr>
                          </m:ctrlPr>
                        </m:dPr>
                        <m:e>
                          <m:r>
                            <a:rPr lang="es-ES" altLang="zh-CN" sz="4400" i="1" dirty="0">
                              <a:solidFill>
                                <a:schemeClr val="tx1"/>
                              </a:solidFill>
                              <a:latin typeface="Cambria Math" panose="02040503050406030204" pitchFamily="18" charset="0"/>
                            </a:rPr>
                            <m:t>2</m:t>
                          </m:r>
                          <m:r>
                            <a:rPr lang="es-ES" altLang="zh-CN" sz="4400" i="1" dirty="0">
                              <a:solidFill>
                                <a:schemeClr val="tx1"/>
                              </a:solidFill>
                              <a:latin typeface="Cambria Math" panose="02040503050406030204" pitchFamily="18" charset="0"/>
                            </a:rPr>
                            <m:t>𝑣</m:t>
                          </m:r>
                          <m:r>
                            <a:rPr lang="en-US" altLang="zh-CN" sz="4400" b="0" i="1" dirty="0" smtClean="0">
                              <a:solidFill>
                                <a:schemeClr val="tx1"/>
                              </a:solidFill>
                              <a:latin typeface="Cambria Math" panose="02040503050406030204" pitchFamily="18" charset="0"/>
                            </a:rPr>
                            <m:t>−</m:t>
                          </m:r>
                          <m:r>
                            <a:rPr lang="es-ES" altLang="zh-CN" sz="4400" i="1" dirty="0">
                              <a:solidFill>
                                <a:schemeClr val="tx1"/>
                              </a:solidFill>
                              <a:latin typeface="Cambria Math" panose="02040503050406030204" pitchFamily="18" charset="0"/>
                            </a:rPr>
                            <m:t>1</m:t>
                          </m:r>
                        </m:e>
                      </m:d>
                      <m:sSub>
                        <m:sSubPr>
                          <m:ctrlPr>
                            <a:rPr lang="es-ES" altLang="zh-CN" sz="4400" i="1" dirty="0">
                              <a:solidFill>
                                <a:schemeClr val="tx1"/>
                              </a:solidFill>
                              <a:latin typeface="Cambria Math" panose="02040503050406030204" pitchFamily="18" charset="0"/>
                            </a:rPr>
                          </m:ctrlPr>
                        </m:sSubPr>
                        <m:e>
                          <m:r>
                            <a:rPr lang="es-ES" altLang="zh-CN" sz="4400" b="1" i="0" dirty="0">
                              <a:solidFill>
                                <a:schemeClr val="tx1"/>
                              </a:solidFill>
                              <a:latin typeface="Cambria Math" panose="02040503050406030204" pitchFamily="18" charset="0"/>
                            </a:rPr>
                            <m:t>𝐝</m:t>
                          </m:r>
                        </m:e>
                        <m:sub>
                          <m:r>
                            <a:rPr lang="es-ES" altLang="zh-CN" sz="4400" i="1" dirty="0">
                              <a:solidFill>
                                <a:schemeClr val="tx1"/>
                              </a:solidFill>
                              <a:latin typeface="Cambria Math" panose="02040503050406030204" pitchFamily="18" charset="0"/>
                            </a:rPr>
                            <m:t>2</m:t>
                          </m:r>
                        </m:sub>
                      </m:sSub>
                      <m:r>
                        <a:rPr lang="es-ES" altLang="zh-CN" sz="4400" i="1" dirty="0">
                          <a:solidFill>
                            <a:schemeClr val="tx1"/>
                          </a:solidFill>
                          <a:latin typeface="Cambria Math" panose="02040503050406030204" pitchFamily="18" charset="0"/>
                        </a:rPr>
                        <m:t>)</m:t>
                      </m:r>
                    </m:oMath>
                  </m:oMathPara>
                </a14:m>
                <a:endParaRPr lang="en-US" altLang="zh-CN" sz="4400" b="0" dirty="0">
                  <a:solidFill>
                    <a:schemeClr val="tx1"/>
                  </a:solidFill>
                </a:endParaRPr>
              </a:p>
              <a:p>
                <a:pPr marL="342900" lvl="1" indent="0">
                  <a:lnSpc>
                    <a:spcPct val="150000"/>
                  </a:lnSpc>
                  <a:buClrTx/>
                  <a:buSzPct val="123000"/>
                  <a:buNone/>
                </a:pPr>
                <a:r>
                  <a:rPr lang="en-US" altLang="zh-CN" sz="4400" b="0" dirty="0"/>
                  <a:t>	</a:t>
                </a:r>
              </a:p>
              <a:p>
                <a:pPr marL="952500" lvl="1" indent="-609600">
                  <a:lnSpc>
                    <a:spcPct val="150000"/>
                  </a:lnSpc>
                  <a:buClrTx/>
                  <a:buSzPct val="123000"/>
                </a:pPr>
                <a:endParaRPr lang="zh-CN" altLang="en-US" sz="4400" dirty="0"/>
              </a:p>
              <a:p>
                <a:pPr marL="952500" lvl="1" indent="-609600">
                  <a:lnSpc>
                    <a:spcPct val="150000"/>
                  </a:lnSpc>
                  <a:buClrTx/>
                  <a:buSzPct val="123000"/>
                </a:pPr>
                <a:endParaRPr lang="en-US" altLang="zh-CN" sz="4400" dirty="0">
                  <a:solidFill>
                    <a:srgbClr val="000000"/>
                  </a:solidFill>
                  <a:latin typeface="+mn-lt"/>
                  <a:cs typeface="+mn-cs"/>
                </a:endParaRPr>
              </a:p>
            </p:txBody>
          </p:sp>
        </mc:Choice>
        <mc:Fallback xmlns="">
          <p:sp>
            <p:nvSpPr>
              <p:cNvPr id="7" name="내용 개체 틀 2">
                <a:extLst>
                  <a:ext uri="{FF2B5EF4-FFF2-40B4-BE49-F238E27FC236}">
                    <a16:creationId xmlns:a16="http://schemas.microsoft.com/office/drawing/2014/main" id="{9E9D202E-A526-BEEB-3CDC-1AFC35C22EF9}"/>
                  </a:ext>
                </a:extLst>
              </p:cNvPr>
              <p:cNvSpPr txBox="1">
                <a:spLocks noRot="1" noChangeAspect="1" noMove="1" noResize="1" noEditPoints="1" noAdjustHandles="1" noChangeArrowheads="1" noChangeShapeType="1" noTextEdit="1"/>
              </p:cNvSpPr>
              <p:nvPr/>
            </p:nvSpPr>
            <p:spPr>
              <a:xfrm>
                <a:off x="1623117" y="2237954"/>
                <a:ext cx="21137766" cy="9694524"/>
              </a:xfrm>
              <a:prstGeom prst="rect">
                <a:avLst/>
              </a:prstGeom>
              <a:blipFill>
                <a:blip r:embed="rId5"/>
                <a:stretch>
                  <a:fillRect l="-1557" t="-189"/>
                </a:stretch>
              </a:blipFill>
            </p:spPr>
            <p:txBody>
              <a:bodyPr/>
              <a:lstStyle/>
              <a:p>
                <a:r>
                  <a:rPr lang="zh-CN" altLang="en-US">
                    <a:noFill/>
                  </a:rPr>
                  <a:t> </a:t>
                </a:r>
              </a:p>
            </p:txBody>
          </p:sp>
        </mc:Fallback>
      </mc:AlternateContent>
      <p:sp>
        <p:nvSpPr>
          <p:cNvPr id="10" name="箭头: 右 9">
            <a:extLst>
              <a:ext uri="{FF2B5EF4-FFF2-40B4-BE49-F238E27FC236}">
                <a16:creationId xmlns:a16="http://schemas.microsoft.com/office/drawing/2014/main" id="{D985B65C-DF5B-8811-6116-AD356356A642}"/>
              </a:ext>
            </a:extLst>
          </p:cNvPr>
          <p:cNvSpPr/>
          <p:nvPr/>
        </p:nvSpPr>
        <p:spPr>
          <a:xfrm>
            <a:off x="9335050" y="7495242"/>
            <a:ext cx="2862470" cy="1133061"/>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7CEEDC8-FEF6-AD40-532C-293E13C0F415}"/>
                  </a:ext>
                </a:extLst>
              </p:cNvPr>
              <p:cNvSpPr txBox="1"/>
              <p:nvPr/>
            </p:nvSpPr>
            <p:spPr>
              <a:xfrm>
                <a:off x="1400537" y="10534661"/>
                <a:ext cx="7934513" cy="480131"/>
              </a:xfrm>
              <a:prstGeom prst="rect">
                <a:avLst/>
              </a:prstGeom>
              <a:noFill/>
            </p:spPr>
            <p:txBody>
              <a:bodyPr wrap="square" rtlCol="0">
                <a:spAutoFit/>
              </a:bodyPr>
              <a:lstStyle/>
              <a:p>
                <a:pPr algn="ctr"/>
                <a:r>
                  <a:rPr lang="en-US" altLang="zh-CN" sz="2800" dirty="0">
                    <a:solidFill>
                      <a:schemeClr val="tx1"/>
                    </a:solidFill>
                  </a:rPr>
                  <a:t>Unit square in </a:t>
                </a:r>
                <a14:m>
                  <m:oMath xmlns:m="http://schemas.openxmlformats.org/officeDocument/2006/math">
                    <m:r>
                      <a:rPr lang="en-US" altLang="zh-CN" sz="2800" i="1" dirty="0" smtClean="0">
                        <a:solidFill>
                          <a:schemeClr val="tx1"/>
                        </a:solidFill>
                        <a:latin typeface="Cambria Math" panose="02040503050406030204" pitchFamily="18" charset="0"/>
                      </a:rPr>
                      <m:t>𝑢</m:t>
                    </m:r>
                    <m:r>
                      <a:rPr lang="en-US" altLang="zh-CN" sz="2800" b="0" i="1" dirty="0" smtClean="0">
                        <a:solidFill>
                          <a:schemeClr val="tx1"/>
                        </a:solidFill>
                        <a:latin typeface="Cambria Math" panose="02040503050406030204" pitchFamily="18" charset="0"/>
                      </a:rPr>
                      <m:t>𝑣</m:t>
                    </m:r>
                  </m:oMath>
                </a14:m>
                <a:r>
                  <a:rPr lang="zh-CN" altLang="en-US" sz="2800" dirty="0">
                    <a:solidFill>
                      <a:schemeClr val="tx1"/>
                    </a:solidFill>
                    <a:latin typeface="Arial" panose="020B0604020202020204" pitchFamily="34" charset="0"/>
                    <a:cs typeface="Arial" panose="020B0604020202020204" pitchFamily="34" charset="0"/>
                  </a:rPr>
                  <a:t> </a:t>
                </a:r>
                <a:r>
                  <a:rPr lang="en-US" altLang="zh-CN" sz="2800" dirty="0">
                    <a:solidFill>
                      <a:schemeClr val="tx1"/>
                    </a:solidFill>
                    <a:latin typeface="Arial" panose="020B0604020202020204" pitchFamily="34" charset="0"/>
                    <a:cs typeface="Arial" panose="020B0604020202020204" pitchFamily="34" charset="0"/>
                  </a:rPr>
                  <a:t>texture space</a:t>
                </a:r>
                <a:endParaRPr lang="zh-CN" altLang="en-US" sz="2800" dirty="0">
                  <a:solidFill>
                    <a:schemeClr val="tx1"/>
                  </a:solidFill>
                  <a:latin typeface="Arial" panose="020B0604020202020204" pitchFamily="34" charset="0"/>
                  <a:cs typeface="Arial" panose="020B0604020202020204" pitchFamily="34" charset="0"/>
                </a:endParaRPr>
              </a:p>
            </p:txBody>
          </p:sp>
        </mc:Choice>
        <mc:Fallback xmlns="">
          <p:sp>
            <p:nvSpPr>
              <p:cNvPr id="11" name="文本框 10">
                <a:extLst>
                  <a:ext uri="{FF2B5EF4-FFF2-40B4-BE49-F238E27FC236}">
                    <a16:creationId xmlns:a16="http://schemas.microsoft.com/office/drawing/2014/main" id="{F7CEEDC8-FEF6-AD40-532C-293E13C0F415}"/>
                  </a:ext>
                </a:extLst>
              </p:cNvPr>
              <p:cNvSpPr txBox="1">
                <a:spLocks noRot="1" noChangeAspect="1" noMove="1" noResize="1" noEditPoints="1" noAdjustHandles="1" noChangeArrowheads="1" noChangeShapeType="1" noTextEdit="1"/>
              </p:cNvSpPr>
              <p:nvPr/>
            </p:nvSpPr>
            <p:spPr>
              <a:xfrm>
                <a:off x="1400537" y="10534661"/>
                <a:ext cx="7934513" cy="480131"/>
              </a:xfrm>
              <a:prstGeom prst="rect">
                <a:avLst/>
              </a:prstGeom>
              <a:blipFill>
                <a:blip r:embed="rId6"/>
                <a:stretch>
                  <a:fillRect t="-21519" b="-3417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92A1B3E3-3D8F-68FE-A1A9-34484570B832}"/>
              </a:ext>
            </a:extLst>
          </p:cNvPr>
          <p:cNvSpPr txBox="1"/>
          <p:nvPr/>
        </p:nvSpPr>
        <p:spPr>
          <a:xfrm>
            <a:off x="14219874" y="10534661"/>
            <a:ext cx="7934513"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Stroke region</a:t>
            </a:r>
            <a:endParaRPr lang="zh-CN" altLang="en-US" sz="2800" dirty="0">
              <a:solidFill>
                <a:schemeClr val="tx1"/>
              </a:solidFill>
              <a:latin typeface="Arial" panose="020B0604020202020204" pitchFamily="34" charset="0"/>
              <a:cs typeface="Arial" panose="020B0604020202020204" pitchFamily="34" charset="0"/>
            </a:endParaRPr>
          </a:p>
        </p:txBody>
      </p:sp>
      <p:grpSp>
        <p:nvGrpSpPr>
          <p:cNvPr id="2" name="组合 1">
            <a:extLst>
              <a:ext uri="{FF2B5EF4-FFF2-40B4-BE49-F238E27FC236}">
                <a16:creationId xmlns:a16="http://schemas.microsoft.com/office/drawing/2014/main" id="{DC583101-446E-2E2A-AA7F-ACD64374B3DE}"/>
              </a:ext>
            </a:extLst>
          </p:cNvPr>
          <p:cNvGrpSpPr/>
          <p:nvPr/>
        </p:nvGrpSpPr>
        <p:grpSpPr>
          <a:xfrm>
            <a:off x="14019892" y="4465361"/>
            <a:ext cx="7718697" cy="6109502"/>
            <a:chOff x="6468249" y="2353474"/>
            <a:chExt cx="3437057" cy="2720499"/>
          </a:xfrm>
        </p:grpSpPr>
        <p:sp>
          <p:nvSpPr>
            <p:cNvPr id="6" name="任意多边形: 形状 5">
              <a:extLst>
                <a:ext uri="{FF2B5EF4-FFF2-40B4-BE49-F238E27FC236}">
                  <a16:creationId xmlns:a16="http://schemas.microsoft.com/office/drawing/2014/main" id="{053687FF-0EC5-899D-F4D7-1D568D69CB8E}"/>
                </a:ext>
              </a:extLst>
            </p:cNvPr>
            <p:cNvSpPr/>
            <p:nvPr/>
          </p:nvSpPr>
          <p:spPr>
            <a:xfrm rot="990245">
              <a:off x="7503380" y="4279710"/>
              <a:ext cx="1273042" cy="721003"/>
            </a:xfrm>
            <a:custGeom>
              <a:avLst/>
              <a:gdLst>
                <a:gd name="connsiteX0" fmla="*/ 0 w 2114550"/>
                <a:gd name="connsiteY0" fmla="*/ 726823 h 726823"/>
                <a:gd name="connsiteX1" fmla="*/ 1035050 w 2114550"/>
                <a:gd name="connsiteY1" fmla="*/ 9273 h 726823"/>
                <a:gd name="connsiteX2" fmla="*/ 2114550 w 2114550"/>
                <a:gd name="connsiteY2" fmla="*/ 339473 h 726823"/>
              </a:gdLst>
              <a:ahLst/>
              <a:cxnLst>
                <a:cxn ang="0">
                  <a:pos x="connsiteX0" y="connsiteY0"/>
                </a:cxn>
                <a:cxn ang="0">
                  <a:pos x="connsiteX1" y="connsiteY1"/>
                </a:cxn>
                <a:cxn ang="0">
                  <a:pos x="connsiteX2" y="connsiteY2"/>
                </a:cxn>
              </a:cxnLst>
              <a:rect l="l" t="t" r="r" b="b"/>
              <a:pathLst>
                <a:path w="2114550" h="726823">
                  <a:moveTo>
                    <a:pt x="0" y="726823"/>
                  </a:moveTo>
                  <a:cubicBezTo>
                    <a:pt x="341312" y="400327"/>
                    <a:pt x="682625" y="73831"/>
                    <a:pt x="1035050" y="9273"/>
                  </a:cubicBezTo>
                  <a:cubicBezTo>
                    <a:pt x="1387475" y="-55285"/>
                    <a:pt x="1857375" y="234698"/>
                    <a:pt x="2114550" y="339473"/>
                  </a:cubicBezTo>
                </a:path>
              </a:pathLst>
            </a:custGeom>
            <a:noFill/>
            <a:ln w="2540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3FC20B43-5D1E-C60B-25FA-0B418B6DA14F}"/>
                </a:ext>
              </a:extLst>
            </p:cNvPr>
            <p:cNvCxnSpPr>
              <a:cxnSpLocks/>
            </p:cNvCxnSpPr>
            <p:nvPr/>
          </p:nvCxnSpPr>
          <p:spPr>
            <a:xfrm flipV="1">
              <a:off x="7094098" y="3390528"/>
              <a:ext cx="1336029" cy="108563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893B77A-5E20-DDE8-EA96-D546A55A7E25}"/>
                </a:ext>
              </a:extLst>
            </p:cNvPr>
            <p:cNvCxnSpPr>
              <a:cxnSpLocks/>
              <a:stCxn id="13" idx="2"/>
            </p:cNvCxnSpPr>
            <p:nvPr/>
          </p:nvCxnSpPr>
          <p:spPr>
            <a:xfrm flipH="1" flipV="1">
              <a:off x="8430127" y="3390528"/>
              <a:ext cx="755942" cy="1120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任意多边形: 形状 12">
              <a:extLst>
                <a:ext uri="{FF2B5EF4-FFF2-40B4-BE49-F238E27FC236}">
                  <a16:creationId xmlns:a16="http://schemas.microsoft.com/office/drawing/2014/main" id="{060AE065-1D29-0346-62F6-BEAD6072D174}"/>
                </a:ext>
              </a:extLst>
            </p:cNvPr>
            <p:cNvSpPr/>
            <p:nvPr/>
          </p:nvSpPr>
          <p:spPr>
            <a:xfrm rot="990245">
              <a:off x="7204577" y="3724155"/>
              <a:ext cx="2012950" cy="1069723"/>
            </a:xfrm>
            <a:custGeom>
              <a:avLst/>
              <a:gdLst>
                <a:gd name="connsiteX0" fmla="*/ 0 w 2114550"/>
                <a:gd name="connsiteY0" fmla="*/ 726823 h 726823"/>
                <a:gd name="connsiteX1" fmla="*/ 1035050 w 2114550"/>
                <a:gd name="connsiteY1" fmla="*/ 9273 h 726823"/>
                <a:gd name="connsiteX2" fmla="*/ 2114550 w 2114550"/>
                <a:gd name="connsiteY2" fmla="*/ 339473 h 726823"/>
              </a:gdLst>
              <a:ahLst/>
              <a:cxnLst>
                <a:cxn ang="0">
                  <a:pos x="connsiteX0" y="connsiteY0"/>
                </a:cxn>
                <a:cxn ang="0">
                  <a:pos x="connsiteX1" y="connsiteY1"/>
                </a:cxn>
                <a:cxn ang="0">
                  <a:pos x="connsiteX2" y="connsiteY2"/>
                </a:cxn>
              </a:cxnLst>
              <a:rect l="l" t="t" r="r" b="b"/>
              <a:pathLst>
                <a:path w="2114550" h="726823">
                  <a:moveTo>
                    <a:pt x="0" y="726823"/>
                  </a:moveTo>
                  <a:cubicBezTo>
                    <a:pt x="341312" y="400327"/>
                    <a:pt x="682625" y="73831"/>
                    <a:pt x="1035050" y="9273"/>
                  </a:cubicBezTo>
                  <a:cubicBezTo>
                    <a:pt x="1387475" y="-55285"/>
                    <a:pt x="1857375" y="234698"/>
                    <a:pt x="2114550" y="339473"/>
                  </a:cubicBezTo>
                </a:path>
              </a:pathLst>
            </a:custGeom>
            <a:no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D094DB1-8338-9834-43C1-D471D10CE1E7}"/>
                    </a:ext>
                  </a:extLst>
                </p:cNvPr>
                <p:cNvSpPr txBox="1"/>
                <p:nvPr/>
              </p:nvSpPr>
              <p:spPr>
                <a:xfrm>
                  <a:off x="6725787" y="4326493"/>
                  <a:ext cx="2971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1" i="0" smtClean="0">
                                <a:solidFill>
                                  <a:srgbClr val="FF0000"/>
                                </a:solidFill>
                                <a:latin typeface="Cambria Math" panose="02040503050406030204" pitchFamily="18" charset="0"/>
                              </a:rPr>
                              <m:t>𝐏</m:t>
                            </m:r>
                          </m:e>
                          <m:sub>
                            <m:r>
                              <a:rPr lang="en-US" altLang="zh-CN" b="0" i="1" smtClean="0">
                                <a:solidFill>
                                  <a:srgbClr val="FF0000"/>
                                </a:solidFill>
                                <a:latin typeface="Cambria Math" panose="02040503050406030204" pitchFamily="18" charset="0"/>
                              </a:rPr>
                              <m:t>0</m:t>
                            </m:r>
                          </m:sub>
                        </m:sSub>
                      </m:oMath>
                    </m:oMathPara>
                  </a14:m>
                  <a:endParaRPr lang="zh-CN" altLang="en-US" dirty="0">
                    <a:solidFill>
                      <a:srgbClr val="FF0000"/>
                    </a:solidFill>
                  </a:endParaRPr>
                </a:p>
              </p:txBody>
            </p:sp>
          </mc:Choice>
          <mc:Fallback xmlns="">
            <p:sp>
              <p:nvSpPr>
                <p:cNvPr id="14" name="文本框 13">
                  <a:extLst>
                    <a:ext uri="{FF2B5EF4-FFF2-40B4-BE49-F238E27FC236}">
                      <a16:creationId xmlns:a16="http://schemas.microsoft.com/office/drawing/2014/main" id="{BD094DB1-8338-9834-43C1-D471D10CE1E7}"/>
                    </a:ext>
                  </a:extLst>
                </p:cNvPr>
                <p:cNvSpPr txBox="1">
                  <a:spLocks noRot="1" noChangeAspect="1" noMove="1" noResize="1" noEditPoints="1" noAdjustHandles="1" noChangeArrowheads="1" noChangeShapeType="1" noTextEdit="1"/>
                </p:cNvSpPr>
                <p:nvPr/>
              </p:nvSpPr>
              <p:spPr>
                <a:xfrm>
                  <a:off x="6725787" y="4326493"/>
                  <a:ext cx="29718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482E747-8D55-F4C1-FB0D-4AF4BAD26060}"/>
                    </a:ext>
                  </a:extLst>
                </p:cNvPr>
                <p:cNvSpPr txBox="1"/>
                <p:nvPr/>
              </p:nvSpPr>
              <p:spPr>
                <a:xfrm>
                  <a:off x="9245316" y="4326493"/>
                  <a:ext cx="2971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1" i="0" smtClean="0">
                                <a:solidFill>
                                  <a:srgbClr val="FF0000"/>
                                </a:solidFill>
                                <a:latin typeface="Cambria Math" panose="02040503050406030204" pitchFamily="18" charset="0"/>
                              </a:rPr>
                              <m:t>𝐏</m:t>
                            </m:r>
                          </m:e>
                          <m:sub>
                            <m:r>
                              <a:rPr lang="en-US" altLang="zh-CN" b="0" i="1" smtClean="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15" name="文本框 14">
                  <a:extLst>
                    <a:ext uri="{FF2B5EF4-FFF2-40B4-BE49-F238E27FC236}">
                      <a16:creationId xmlns:a16="http://schemas.microsoft.com/office/drawing/2014/main" id="{6482E747-8D55-F4C1-FB0D-4AF4BAD26060}"/>
                    </a:ext>
                  </a:extLst>
                </p:cNvPr>
                <p:cNvSpPr txBox="1">
                  <a:spLocks noRot="1" noChangeAspect="1" noMove="1" noResize="1" noEditPoints="1" noAdjustHandles="1" noChangeArrowheads="1" noChangeShapeType="1" noTextEdit="1"/>
                </p:cNvSpPr>
                <p:nvPr/>
              </p:nvSpPr>
              <p:spPr>
                <a:xfrm>
                  <a:off x="9245316" y="4326493"/>
                  <a:ext cx="29718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48BDF03-F386-8CEB-8E04-9D0C940F67A9}"/>
                    </a:ext>
                  </a:extLst>
                </p:cNvPr>
                <p:cNvSpPr txBox="1"/>
                <p:nvPr/>
              </p:nvSpPr>
              <p:spPr>
                <a:xfrm>
                  <a:off x="8241539" y="3380316"/>
                  <a:ext cx="2971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1" i="0" smtClean="0">
                                <a:solidFill>
                                  <a:srgbClr val="FF0000"/>
                                </a:solidFill>
                                <a:latin typeface="Cambria Math" panose="02040503050406030204" pitchFamily="18" charset="0"/>
                              </a:rPr>
                              <m:t>𝐏</m:t>
                            </m:r>
                          </m:e>
                          <m:sub>
                            <m:r>
                              <a:rPr lang="en-US" altLang="zh-CN" b="0" i="1" smtClean="0">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16" name="文本框 15">
                  <a:extLst>
                    <a:ext uri="{FF2B5EF4-FFF2-40B4-BE49-F238E27FC236}">
                      <a16:creationId xmlns:a16="http://schemas.microsoft.com/office/drawing/2014/main" id="{B48BDF03-F386-8CEB-8E04-9D0C940F67A9}"/>
                    </a:ext>
                  </a:extLst>
                </p:cNvPr>
                <p:cNvSpPr txBox="1">
                  <a:spLocks noRot="1" noChangeAspect="1" noMove="1" noResize="1" noEditPoints="1" noAdjustHandles="1" noChangeArrowheads="1" noChangeShapeType="1" noTextEdit="1"/>
                </p:cNvSpPr>
                <p:nvPr/>
              </p:nvSpPr>
              <p:spPr>
                <a:xfrm>
                  <a:off x="8241539" y="3380316"/>
                  <a:ext cx="297180" cy="369332"/>
                </a:xfrm>
                <a:prstGeom prst="rect">
                  <a:avLst/>
                </a:prstGeom>
                <a:blipFill>
                  <a:blip r:embed="rId9"/>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5A90679C-E832-F733-BC0E-4303CC4829E7}"/>
                </a:ext>
              </a:extLst>
            </p:cNvPr>
            <p:cNvSpPr/>
            <p:nvPr/>
          </p:nvSpPr>
          <p:spPr>
            <a:xfrm>
              <a:off x="7038772" y="4423419"/>
              <a:ext cx="106680" cy="1066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791C0D7-72A7-DA70-486E-63B7C9B1BF88}"/>
                </a:ext>
              </a:extLst>
            </p:cNvPr>
            <p:cNvSpPr/>
            <p:nvPr/>
          </p:nvSpPr>
          <p:spPr>
            <a:xfrm>
              <a:off x="8377352" y="3355529"/>
              <a:ext cx="106680" cy="1066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629D6BC6-17FE-118E-8BEC-B44EC48B7D31}"/>
                </a:ext>
              </a:extLst>
            </p:cNvPr>
            <p:cNvSpPr/>
            <p:nvPr/>
          </p:nvSpPr>
          <p:spPr>
            <a:xfrm>
              <a:off x="9132729" y="4447276"/>
              <a:ext cx="106680" cy="1066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B7421D1C-1046-326E-B46A-C0AC12AB130F}"/>
                </a:ext>
              </a:extLst>
            </p:cNvPr>
            <p:cNvCxnSpPr>
              <a:cxnSpLocks/>
              <a:stCxn id="17" idx="1"/>
            </p:cNvCxnSpPr>
            <p:nvPr/>
          </p:nvCxnSpPr>
          <p:spPr>
            <a:xfrm flipH="1" flipV="1">
              <a:off x="6786747" y="4153850"/>
              <a:ext cx="267648" cy="28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2C5E2C-01EE-34D8-02D5-D451995DF15B}"/>
                </a:ext>
              </a:extLst>
            </p:cNvPr>
            <p:cNvCxnSpPr>
              <a:cxnSpLocks/>
            </p:cNvCxnSpPr>
            <p:nvPr/>
          </p:nvCxnSpPr>
          <p:spPr>
            <a:xfrm flipV="1">
              <a:off x="9229515" y="4236344"/>
              <a:ext cx="385789" cy="24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021B29C-D431-3B9C-022A-87B366532882}"/>
                </a:ext>
              </a:extLst>
            </p:cNvPr>
            <p:cNvCxnSpPr>
              <a:cxnSpLocks/>
            </p:cNvCxnSpPr>
            <p:nvPr/>
          </p:nvCxnSpPr>
          <p:spPr>
            <a:xfrm flipV="1">
              <a:off x="6785280" y="2707039"/>
              <a:ext cx="1787264" cy="145229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D2C578D-DA8A-0223-4DA8-010889EDB8AE}"/>
                </a:ext>
              </a:extLst>
            </p:cNvPr>
            <p:cNvCxnSpPr>
              <a:cxnSpLocks/>
            </p:cNvCxnSpPr>
            <p:nvPr/>
          </p:nvCxnSpPr>
          <p:spPr>
            <a:xfrm flipH="1" flipV="1">
              <a:off x="8575487" y="2717560"/>
              <a:ext cx="1039817" cy="154145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6A7D76AE-A9FD-0A2B-966A-4F80EC930B21}"/>
                </a:ext>
              </a:extLst>
            </p:cNvPr>
            <p:cNvSpPr/>
            <p:nvPr/>
          </p:nvSpPr>
          <p:spPr>
            <a:xfrm>
              <a:off x="8512481" y="2677975"/>
              <a:ext cx="106680" cy="1066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AB02E40-8B2B-EC93-E568-7383A7A2E3CE}"/>
                    </a:ext>
                  </a:extLst>
                </p:cNvPr>
                <p:cNvSpPr txBox="1"/>
                <p:nvPr/>
              </p:nvSpPr>
              <p:spPr>
                <a:xfrm>
                  <a:off x="6468249" y="3763018"/>
                  <a:ext cx="297180" cy="337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rgbClr val="0070C0"/>
                                </a:solidFill>
                                <a:latin typeface="Cambria Math" panose="02040503050406030204" pitchFamily="18" charset="0"/>
                              </a:rPr>
                            </m:ctrlPr>
                          </m:sSubSupPr>
                          <m:e>
                            <m:r>
                              <a:rPr lang="en-US" altLang="zh-CN" b="1" i="0" smtClean="0">
                                <a:solidFill>
                                  <a:srgbClr val="0070C0"/>
                                </a:solidFill>
                                <a:latin typeface="Cambria Math" panose="02040503050406030204" pitchFamily="18" charset="0"/>
                              </a:rPr>
                              <m:t>𝐏</m:t>
                            </m:r>
                          </m:e>
                          <m:sub>
                            <m:r>
                              <a:rPr lang="en-US" altLang="zh-CN" b="0" i="1" smtClean="0">
                                <a:solidFill>
                                  <a:srgbClr val="0070C0"/>
                                </a:solidFill>
                                <a:latin typeface="Cambria Math" panose="02040503050406030204" pitchFamily="18" charset="0"/>
                              </a:rPr>
                              <m:t>0</m:t>
                            </m:r>
                          </m:sub>
                          <m:sup>
                            <m:r>
                              <a:rPr lang="en-US" altLang="zh-CN" b="0" i="1" smtClean="0">
                                <a:solidFill>
                                  <a:srgbClr val="0070C0"/>
                                </a:solidFill>
                                <a:latin typeface="Cambria Math" panose="02040503050406030204" pitchFamily="18" charset="0"/>
                              </a:rPr>
                              <m:t>′</m:t>
                            </m:r>
                          </m:sup>
                        </m:sSubSup>
                      </m:oMath>
                    </m:oMathPara>
                  </a14:m>
                  <a:endParaRPr lang="zh-CN" altLang="en-US" dirty="0">
                    <a:solidFill>
                      <a:srgbClr val="FF0000"/>
                    </a:solidFill>
                  </a:endParaRPr>
                </a:p>
              </p:txBody>
            </p:sp>
          </mc:Choice>
          <mc:Fallback xmlns="">
            <p:sp>
              <p:nvSpPr>
                <p:cNvPr id="29" name="文本框 28">
                  <a:extLst>
                    <a:ext uri="{FF2B5EF4-FFF2-40B4-BE49-F238E27FC236}">
                      <a16:creationId xmlns:a16="http://schemas.microsoft.com/office/drawing/2014/main" id="{1AB02E40-8B2B-EC93-E568-7383A7A2E3CE}"/>
                    </a:ext>
                  </a:extLst>
                </p:cNvPr>
                <p:cNvSpPr txBox="1">
                  <a:spLocks noRot="1" noChangeAspect="1" noMove="1" noResize="1" noEditPoints="1" noAdjustHandles="1" noChangeArrowheads="1" noChangeShapeType="1" noTextEdit="1"/>
                </p:cNvSpPr>
                <p:nvPr/>
              </p:nvSpPr>
              <p:spPr>
                <a:xfrm>
                  <a:off x="6468249" y="3763018"/>
                  <a:ext cx="297180" cy="33714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6FEA03F-D890-A4FC-74F2-A154C9B61AEC}"/>
                    </a:ext>
                  </a:extLst>
                </p:cNvPr>
                <p:cNvSpPr txBox="1"/>
                <p:nvPr/>
              </p:nvSpPr>
              <p:spPr>
                <a:xfrm>
                  <a:off x="8369413" y="2353474"/>
                  <a:ext cx="297180" cy="337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rgbClr val="0070C0"/>
                                </a:solidFill>
                                <a:latin typeface="Cambria Math" panose="02040503050406030204" pitchFamily="18" charset="0"/>
                              </a:rPr>
                            </m:ctrlPr>
                          </m:sSubSupPr>
                          <m:e>
                            <m:r>
                              <a:rPr lang="en-US" altLang="zh-CN" b="1" i="0" smtClean="0">
                                <a:solidFill>
                                  <a:srgbClr val="0070C0"/>
                                </a:solidFill>
                                <a:latin typeface="Cambria Math" panose="02040503050406030204" pitchFamily="18" charset="0"/>
                              </a:rPr>
                              <m:t>𝐏</m:t>
                            </m:r>
                          </m:e>
                          <m:sub>
                            <m:r>
                              <a:rPr lang="en-US" altLang="zh-CN" b="0" i="1" smtClean="0">
                                <a:solidFill>
                                  <a:srgbClr val="0070C0"/>
                                </a:solidFill>
                                <a:latin typeface="Cambria Math" panose="02040503050406030204" pitchFamily="18" charset="0"/>
                              </a:rPr>
                              <m:t>1</m:t>
                            </m:r>
                          </m:sub>
                          <m:sup>
                            <m:r>
                              <a:rPr lang="en-US" altLang="zh-CN" b="0" i="1" smtClean="0">
                                <a:solidFill>
                                  <a:srgbClr val="0070C0"/>
                                </a:solidFill>
                                <a:latin typeface="Cambria Math" panose="02040503050406030204" pitchFamily="18" charset="0"/>
                              </a:rPr>
                              <m:t>′</m:t>
                            </m:r>
                          </m:sup>
                        </m:sSubSup>
                      </m:oMath>
                    </m:oMathPara>
                  </a14:m>
                  <a:endParaRPr lang="zh-CN" altLang="en-US" dirty="0">
                    <a:solidFill>
                      <a:srgbClr val="FF0000"/>
                    </a:solidFill>
                  </a:endParaRPr>
                </a:p>
              </p:txBody>
            </p:sp>
          </mc:Choice>
          <mc:Fallback xmlns="">
            <p:sp>
              <p:nvSpPr>
                <p:cNvPr id="30" name="文本框 29">
                  <a:extLst>
                    <a:ext uri="{FF2B5EF4-FFF2-40B4-BE49-F238E27FC236}">
                      <a16:creationId xmlns:a16="http://schemas.microsoft.com/office/drawing/2014/main" id="{C6FEA03F-D890-A4FC-74F2-A154C9B61AEC}"/>
                    </a:ext>
                  </a:extLst>
                </p:cNvPr>
                <p:cNvSpPr txBox="1">
                  <a:spLocks noRot="1" noChangeAspect="1" noMove="1" noResize="1" noEditPoints="1" noAdjustHandles="1" noChangeArrowheads="1" noChangeShapeType="1" noTextEdit="1"/>
                </p:cNvSpPr>
                <p:nvPr/>
              </p:nvSpPr>
              <p:spPr>
                <a:xfrm>
                  <a:off x="8369413" y="2353474"/>
                  <a:ext cx="297180" cy="33714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DA035507-291A-F201-4489-3D1D80A135E2}"/>
                    </a:ext>
                  </a:extLst>
                </p:cNvPr>
                <p:cNvSpPr txBox="1"/>
                <p:nvPr/>
              </p:nvSpPr>
              <p:spPr>
                <a:xfrm>
                  <a:off x="9608126" y="3927114"/>
                  <a:ext cx="297180" cy="337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rgbClr val="0070C0"/>
                                </a:solidFill>
                                <a:latin typeface="Cambria Math" panose="02040503050406030204" pitchFamily="18" charset="0"/>
                              </a:rPr>
                            </m:ctrlPr>
                          </m:sSubSupPr>
                          <m:e>
                            <m:r>
                              <a:rPr lang="en-US" altLang="zh-CN" b="1" i="0" smtClean="0">
                                <a:solidFill>
                                  <a:srgbClr val="0070C0"/>
                                </a:solidFill>
                                <a:latin typeface="Cambria Math" panose="02040503050406030204" pitchFamily="18" charset="0"/>
                              </a:rPr>
                              <m:t>𝐏</m:t>
                            </m:r>
                          </m:e>
                          <m:sub>
                            <m:r>
                              <a:rPr lang="en-US" altLang="zh-CN" b="0" i="1" smtClean="0">
                                <a:solidFill>
                                  <a:srgbClr val="0070C0"/>
                                </a:solidFill>
                                <a:latin typeface="Cambria Math" panose="02040503050406030204" pitchFamily="18" charset="0"/>
                              </a:rPr>
                              <m:t>2</m:t>
                            </m:r>
                          </m:sub>
                          <m:sup>
                            <m:r>
                              <a:rPr lang="en-US" altLang="zh-CN" b="0" i="1" smtClean="0">
                                <a:solidFill>
                                  <a:srgbClr val="0070C0"/>
                                </a:solidFill>
                                <a:latin typeface="Cambria Math" panose="02040503050406030204" pitchFamily="18" charset="0"/>
                              </a:rPr>
                              <m:t>′</m:t>
                            </m:r>
                          </m:sup>
                        </m:sSubSup>
                      </m:oMath>
                    </m:oMathPara>
                  </a14:m>
                  <a:endParaRPr lang="zh-CN" altLang="en-US" dirty="0">
                    <a:solidFill>
                      <a:srgbClr val="FF0000"/>
                    </a:solidFill>
                  </a:endParaRPr>
                </a:p>
              </p:txBody>
            </p:sp>
          </mc:Choice>
          <mc:Fallback xmlns="">
            <p:sp>
              <p:nvSpPr>
                <p:cNvPr id="31" name="文本框 30">
                  <a:extLst>
                    <a:ext uri="{FF2B5EF4-FFF2-40B4-BE49-F238E27FC236}">
                      <a16:creationId xmlns:a16="http://schemas.microsoft.com/office/drawing/2014/main" id="{DA035507-291A-F201-4489-3D1D80A135E2}"/>
                    </a:ext>
                  </a:extLst>
                </p:cNvPr>
                <p:cNvSpPr txBox="1">
                  <a:spLocks noRot="1" noChangeAspect="1" noMove="1" noResize="1" noEditPoints="1" noAdjustHandles="1" noChangeArrowheads="1" noChangeShapeType="1" noTextEdit="1"/>
                </p:cNvSpPr>
                <p:nvPr/>
              </p:nvSpPr>
              <p:spPr>
                <a:xfrm>
                  <a:off x="9608126" y="3927114"/>
                  <a:ext cx="297180" cy="337142"/>
                </a:xfrm>
                <a:prstGeom prst="rect">
                  <a:avLst/>
                </a:prstGeom>
                <a:blipFill>
                  <a:blip r:embed="rId12"/>
                  <a:stretch>
                    <a:fillRect/>
                  </a:stretch>
                </a:blipFill>
              </p:spPr>
              <p:txBody>
                <a:bodyPr/>
                <a:lstStyle/>
                <a:p>
                  <a:r>
                    <a:rPr lang="zh-CN" altLang="en-US">
                      <a:noFill/>
                    </a:rPr>
                    <a:t> </a:t>
                  </a:r>
                </a:p>
              </p:txBody>
            </p:sp>
          </mc:Fallback>
        </mc:AlternateContent>
        <p:sp>
          <p:nvSpPr>
            <p:cNvPr id="32" name="任意多边形: 形状 31">
              <a:extLst>
                <a:ext uri="{FF2B5EF4-FFF2-40B4-BE49-F238E27FC236}">
                  <a16:creationId xmlns:a16="http://schemas.microsoft.com/office/drawing/2014/main" id="{9EA75263-A81D-9DBE-6794-A9EBCC02BC5D}"/>
                </a:ext>
              </a:extLst>
            </p:cNvPr>
            <p:cNvSpPr/>
            <p:nvPr/>
          </p:nvSpPr>
          <p:spPr>
            <a:xfrm rot="990245">
              <a:off x="6920622" y="3200361"/>
              <a:ext cx="2749172" cy="1372255"/>
            </a:xfrm>
            <a:custGeom>
              <a:avLst/>
              <a:gdLst>
                <a:gd name="connsiteX0" fmla="*/ 0 w 2114550"/>
                <a:gd name="connsiteY0" fmla="*/ 726823 h 726823"/>
                <a:gd name="connsiteX1" fmla="*/ 1035050 w 2114550"/>
                <a:gd name="connsiteY1" fmla="*/ 9273 h 726823"/>
                <a:gd name="connsiteX2" fmla="*/ 2114550 w 2114550"/>
                <a:gd name="connsiteY2" fmla="*/ 339473 h 726823"/>
              </a:gdLst>
              <a:ahLst/>
              <a:cxnLst>
                <a:cxn ang="0">
                  <a:pos x="connsiteX0" y="connsiteY0"/>
                </a:cxn>
                <a:cxn ang="0">
                  <a:pos x="connsiteX1" y="connsiteY1"/>
                </a:cxn>
                <a:cxn ang="0">
                  <a:pos x="connsiteX2" y="connsiteY2"/>
                </a:cxn>
              </a:cxnLst>
              <a:rect l="l" t="t" r="r" b="b"/>
              <a:pathLst>
                <a:path w="2114550" h="726823">
                  <a:moveTo>
                    <a:pt x="0" y="726823"/>
                  </a:moveTo>
                  <a:cubicBezTo>
                    <a:pt x="341312" y="400327"/>
                    <a:pt x="682625" y="73831"/>
                    <a:pt x="1035050" y="9273"/>
                  </a:cubicBezTo>
                  <a:cubicBezTo>
                    <a:pt x="1387475" y="-55285"/>
                    <a:pt x="1857375" y="234698"/>
                    <a:pt x="2114550" y="339473"/>
                  </a:cubicBezTo>
                </a:path>
              </a:pathLst>
            </a:custGeom>
            <a:noFill/>
            <a:ln w="2540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0B230861-FBC5-D23A-DC39-A47BF07EAEB3}"/>
                </a:ext>
              </a:extLst>
            </p:cNvPr>
            <p:cNvSpPr/>
            <p:nvPr/>
          </p:nvSpPr>
          <p:spPr>
            <a:xfrm>
              <a:off x="6727679" y="4100510"/>
              <a:ext cx="106680" cy="1066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3B52588-92A8-47AE-C73D-47A2370DAEE3}"/>
                </a:ext>
              </a:extLst>
            </p:cNvPr>
            <p:cNvSpPr/>
            <p:nvPr/>
          </p:nvSpPr>
          <p:spPr>
            <a:xfrm>
              <a:off x="9583484" y="4182725"/>
              <a:ext cx="106680" cy="1066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33684BA0-6C30-2332-C3EE-7CCB9B9FD240}"/>
                </a:ext>
              </a:extLst>
            </p:cNvPr>
            <p:cNvCxnSpPr>
              <a:cxnSpLocks/>
            </p:cNvCxnSpPr>
            <p:nvPr/>
          </p:nvCxnSpPr>
          <p:spPr>
            <a:xfrm rot="10800000" flipH="1" flipV="1">
              <a:off x="7131407" y="4519974"/>
              <a:ext cx="267648" cy="28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E7C2117-A4BC-EE80-8AE4-38F8D1116447}"/>
                </a:ext>
              </a:extLst>
            </p:cNvPr>
            <p:cNvCxnSpPr>
              <a:cxnSpLocks/>
            </p:cNvCxnSpPr>
            <p:nvPr/>
          </p:nvCxnSpPr>
          <p:spPr>
            <a:xfrm rot="10800000" flipV="1">
              <a:off x="8752931" y="4536963"/>
              <a:ext cx="385789" cy="24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E0B1BC5-895E-4125-B83A-E59DAC116560}"/>
                </a:ext>
              </a:extLst>
            </p:cNvPr>
            <p:cNvCxnSpPr>
              <a:cxnSpLocks/>
            </p:cNvCxnSpPr>
            <p:nvPr/>
          </p:nvCxnSpPr>
          <p:spPr>
            <a:xfrm flipV="1">
              <a:off x="7404962" y="4070295"/>
              <a:ext cx="896686" cy="72863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57A37BA-C77F-6573-296C-F19E8D739039}"/>
                </a:ext>
              </a:extLst>
            </p:cNvPr>
            <p:cNvCxnSpPr>
              <a:cxnSpLocks/>
            </p:cNvCxnSpPr>
            <p:nvPr/>
          </p:nvCxnSpPr>
          <p:spPr>
            <a:xfrm flipH="1" flipV="1">
              <a:off x="8299598" y="4080710"/>
              <a:ext cx="458775" cy="6801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D3400AF2-F678-8D93-9E5D-CC39991EF4A9}"/>
                </a:ext>
              </a:extLst>
            </p:cNvPr>
            <p:cNvSpPr/>
            <p:nvPr/>
          </p:nvSpPr>
          <p:spPr>
            <a:xfrm>
              <a:off x="8241868" y="4048061"/>
              <a:ext cx="106680" cy="1066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703B1F7E-A412-C6DC-2BD7-CB0D9D78B5C5}"/>
                </a:ext>
              </a:extLst>
            </p:cNvPr>
            <p:cNvSpPr/>
            <p:nvPr/>
          </p:nvSpPr>
          <p:spPr>
            <a:xfrm>
              <a:off x="7353872" y="4769633"/>
              <a:ext cx="106680" cy="1066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C1111E27-97EB-228D-8A9E-55CC831536F4}"/>
                </a:ext>
              </a:extLst>
            </p:cNvPr>
            <p:cNvSpPr/>
            <p:nvPr/>
          </p:nvSpPr>
          <p:spPr>
            <a:xfrm>
              <a:off x="8691440" y="4722275"/>
              <a:ext cx="106680" cy="1066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2A95B658-2757-A03C-E65A-C8C222C5A47B}"/>
                    </a:ext>
                  </a:extLst>
                </p:cNvPr>
                <p:cNvSpPr txBox="1"/>
                <p:nvPr/>
              </p:nvSpPr>
              <p:spPr>
                <a:xfrm>
                  <a:off x="6975752" y="4704641"/>
                  <a:ext cx="2971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rgbClr val="00B050"/>
                                </a:solidFill>
                                <a:latin typeface="Cambria Math" panose="02040503050406030204" pitchFamily="18" charset="0"/>
                              </a:rPr>
                            </m:ctrlPr>
                          </m:sSubSupPr>
                          <m:e>
                            <m:r>
                              <a:rPr lang="en-US" altLang="zh-CN" b="1" i="0" smtClean="0">
                                <a:solidFill>
                                  <a:srgbClr val="00B050"/>
                                </a:solidFill>
                                <a:latin typeface="Cambria Math" panose="02040503050406030204" pitchFamily="18" charset="0"/>
                              </a:rPr>
                              <m:t>𝐏</m:t>
                            </m:r>
                          </m:e>
                          <m:sub>
                            <m:r>
                              <a:rPr lang="en-US" altLang="zh-CN" b="0" i="1" smtClean="0">
                                <a:solidFill>
                                  <a:srgbClr val="00B050"/>
                                </a:solidFill>
                                <a:latin typeface="Cambria Math" panose="02040503050406030204" pitchFamily="18" charset="0"/>
                              </a:rPr>
                              <m:t>0</m:t>
                            </m:r>
                          </m:sub>
                          <m:sup>
                            <m:r>
                              <a:rPr lang="en-US" altLang="zh-CN" b="0" i="1" smtClean="0">
                                <a:solidFill>
                                  <a:srgbClr val="00B050"/>
                                </a:solidFill>
                                <a:latin typeface="Cambria Math" panose="02040503050406030204" pitchFamily="18" charset="0"/>
                              </a:rPr>
                              <m:t>′′</m:t>
                            </m:r>
                          </m:sup>
                        </m:sSubSup>
                      </m:oMath>
                    </m:oMathPara>
                  </a14:m>
                  <a:endParaRPr lang="zh-CN" altLang="en-US" dirty="0">
                    <a:solidFill>
                      <a:srgbClr val="FF0000"/>
                    </a:solidFill>
                  </a:endParaRPr>
                </a:p>
              </p:txBody>
            </p:sp>
          </mc:Choice>
          <mc:Fallback xmlns="">
            <p:sp>
              <p:nvSpPr>
                <p:cNvPr id="46" name="文本框 45">
                  <a:extLst>
                    <a:ext uri="{FF2B5EF4-FFF2-40B4-BE49-F238E27FC236}">
                      <a16:creationId xmlns:a16="http://schemas.microsoft.com/office/drawing/2014/main" id="{2A95B658-2757-A03C-E65A-C8C222C5A47B}"/>
                    </a:ext>
                  </a:extLst>
                </p:cNvPr>
                <p:cNvSpPr txBox="1">
                  <a:spLocks noRot="1" noChangeAspect="1" noMove="1" noResize="1" noEditPoints="1" noAdjustHandles="1" noChangeArrowheads="1" noChangeShapeType="1" noTextEdit="1"/>
                </p:cNvSpPr>
                <p:nvPr/>
              </p:nvSpPr>
              <p:spPr>
                <a:xfrm>
                  <a:off x="6975752" y="4704641"/>
                  <a:ext cx="297180" cy="369332"/>
                </a:xfrm>
                <a:prstGeom prst="rect">
                  <a:avLst/>
                </a:prstGeom>
                <a:blipFill>
                  <a:blip r:embed="rId13"/>
                  <a:stretch>
                    <a:fillRect r="-18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6CF7F1F-EBC1-E18D-7BF0-7A50473C6C16}"/>
                    </a:ext>
                  </a:extLst>
                </p:cNvPr>
                <p:cNvSpPr txBox="1"/>
                <p:nvPr/>
              </p:nvSpPr>
              <p:spPr>
                <a:xfrm>
                  <a:off x="8266834" y="3818656"/>
                  <a:ext cx="2971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rgbClr val="00B050"/>
                                </a:solidFill>
                                <a:latin typeface="Cambria Math" panose="02040503050406030204" pitchFamily="18" charset="0"/>
                              </a:rPr>
                            </m:ctrlPr>
                          </m:sSubSupPr>
                          <m:e>
                            <m:r>
                              <a:rPr lang="en-US" altLang="zh-CN" b="1" i="0" smtClean="0">
                                <a:solidFill>
                                  <a:srgbClr val="00B050"/>
                                </a:solidFill>
                                <a:latin typeface="Cambria Math" panose="02040503050406030204" pitchFamily="18" charset="0"/>
                              </a:rPr>
                              <m:t>𝐏</m:t>
                            </m:r>
                          </m:e>
                          <m:sub>
                            <m:r>
                              <a:rPr lang="en-US" altLang="zh-CN" b="0" i="1" smtClean="0">
                                <a:solidFill>
                                  <a:srgbClr val="00B050"/>
                                </a:solidFill>
                                <a:latin typeface="Cambria Math" panose="02040503050406030204" pitchFamily="18" charset="0"/>
                              </a:rPr>
                              <m:t>1</m:t>
                            </m:r>
                          </m:sub>
                          <m:sup>
                            <m:r>
                              <a:rPr lang="en-US" altLang="zh-CN" b="0" i="1" smtClean="0">
                                <a:solidFill>
                                  <a:srgbClr val="00B050"/>
                                </a:solidFill>
                                <a:latin typeface="Cambria Math" panose="02040503050406030204" pitchFamily="18" charset="0"/>
                              </a:rPr>
                              <m:t>′′</m:t>
                            </m:r>
                          </m:sup>
                        </m:sSubSup>
                      </m:oMath>
                    </m:oMathPara>
                  </a14:m>
                  <a:endParaRPr lang="zh-CN" altLang="en-US" dirty="0">
                    <a:solidFill>
                      <a:srgbClr val="FF0000"/>
                    </a:solidFill>
                  </a:endParaRPr>
                </a:p>
              </p:txBody>
            </p:sp>
          </mc:Choice>
          <mc:Fallback xmlns="">
            <p:sp>
              <p:nvSpPr>
                <p:cNvPr id="47" name="文本框 46">
                  <a:extLst>
                    <a:ext uri="{FF2B5EF4-FFF2-40B4-BE49-F238E27FC236}">
                      <a16:creationId xmlns:a16="http://schemas.microsoft.com/office/drawing/2014/main" id="{C6CF7F1F-EBC1-E18D-7BF0-7A50473C6C16}"/>
                    </a:ext>
                  </a:extLst>
                </p:cNvPr>
                <p:cNvSpPr txBox="1">
                  <a:spLocks noRot="1" noChangeAspect="1" noMove="1" noResize="1" noEditPoints="1" noAdjustHandles="1" noChangeArrowheads="1" noChangeShapeType="1" noTextEdit="1"/>
                </p:cNvSpPr>
                <p:nvPr/>
              </p:nvSpPr>
              <p:spPr>
                <a:xfrm>
                  <a:off x="8266834" y="3818656"/>
                  <a:ext cx="297180" cy="369332"/>
                </a:xfrm>
                <a:prstGeom prst="rect">
                  <a:avLst/>
                </a:prstGeom>
                <a:blipFill>
                  <a:blip r:embed="rId14"/>
                  <a:stretch>
                    <a:fillRect r="-1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C8965918-8E2C-DCCF-CA42-6E1CB834C446}"/>
                    </a:ext>
                  </a:extLst>
                </p:cNvPr>
                <p:cNvSpPr txBox="1"/>
                <p:nvPr/>
              </p:nvSpPr>
              <p:spPr>
                <a:xfrm>
                  <a:off x="8323878" y="4676733"/>
                  <a:ext cx="2971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rgbClr val="00B050"/>
                                </a:solidFill>
                                <a:latin typeface="Cambria Math" panose="02040503050406030204" pitchFamily="18" charset="0"/>
                              </a:rPr>
                            </m:ctrlPr>
                          </m:sSubSupPr>
                          <m:e>
                            <m:r>
                              <a:rPr lang="en-US" altLang="zh-CN" b="1" i="0" smtClean="0">
                                <a:solidFill>
                                  <a:srgbClr val="00B050"/>
                                </a:solidFill>
                                <a:latin typeface="Cambria Math" panose="02040503050406030204" pitchFamily="18" charset="0"/>
                              </a:rPr>
                              <m:t>𝐏</m:t>
                            </m:r>
                          </m:e>
                          <m:sub>
                            <m:r>
                              <a:rPr lang="en-US" altLang="zh-CN" b="0" i="1" smtClean="0">
                                <a:solidFill>
                                  <a:srgbClr val="00B050"/>
                                </a:solidFill>
                                <a:latin typeface="Cambria Math" panose="02040503050406030204" pitchFamily="18" charset="0"/>
                              </a:rPr>
                              <m:t>2</m:t>
                            </m:r>
                          </m:sub>
                          <m:sup>
                            <m:r>
                              <a:rPr lang="en-US" altLang="zh-CN" b="0" i="1" smtClean="0">
                                <a:solidFill>
                                  <a:srgbClr val="00B050"/>
                                </a:solidFill>
                                <a:latin typeface="Cambria Math" panose="02040503050406030204" pitchFamily="18" charset="0"/>
                              </a:rPr>
                              <m:t>′′</m:t>
                            </m:r>
                          </m:sup>
                        </m:sSubSup>
                      </m:oMath>
                    </m:oMathPara>
                  </a14:m>
                  <a:endParaRPr lang="zh-CN" altLang="en-US" dirty="0">
                    <a:solidFill>
                      <a:srgbClr val="FF0000"/>
                    </a:solidFill>
                  </a:endParaRPr>
                </a:p>
              </p:txBody>
            </p:sp>
          </mc:Choice>
          <mc:Fallback xmlns="">
            <p:sp>
              <p:nvSpPr>
                <p:cNvPr id="48" name="文本框 47">
                  <a:extLst>
                    <a:ext uri="{FF2B5EF4-FFF2-40B4-BE49-F238E27FC236}">
                      <a16:creationId xmlns:a16="http://schemas.microsoft.com/office/drawing/2014/main" id="{C8965918-8E2C-DCCF-CA42-6E1CB834C446}"/>
                    </a:ext>
                  </a:extLst>
                </p:cNvPr>
                <p:cNvSpPr txBox="1">
                  <a:spLocks noRot="1" noChangeAspect="1" noMove="1" noResize="1" noEditPoints="1" noAdjustHandles="1" noChangeArrowheads="1" noChangeShapeType="1" noTextEdit="1"/>
                </p:cNvSpPr>
                <p:nvPr/>
              </p:nvSpPr>
              <p:spPr>
                <a:xfrm>
                  <a:off x="8323878" y="4676733"/>
                  <a:ext cx="297180" cy="369332"/>
                </a:xfrm>
                <a:prstGeom prst="rect">
                  <a:avLst/>
                </a:prstGeom>
                <a:blipFill>
                  <a:blip r:embed="rId15"/>
                  <a:stretch>
                    <a:fillRect r="-17273"/>
                  </a:stretch>
                </a:blipFill>
              </p:spPr>
              <p:txBody>
                <a:bodyPr/>
                <a:lstStyle/>
                <a:p>
                  <a:r>
                    <a:rPr lang="zh-CN" altLang="en-US">
                      <a:noFill/>
                    </a:rPr>
                    <a:t> </a:t>
                  </a:r>
                </a:p>
              </p:txBody>
            </p:sp>
          </mc:Fallback>
        </mc:AlternateContent>
      </p:grpSp>
      <p:grpSp>
        <p:nvGrpSpPr>
          <p:cNvPr id="53" name="组合 52">
            <a:extLst>
              <a:ext uri="{FF2B5EF4-FFF2-40B4-BE49-F238E27FC236}">
                <a16:creationId xmlns:a16="http://schemas.microsoft.com/office/drawing/2014/main" id="{72FDC933-25FA-C329-E7C4-414A2F6A509C}"/>
              </a:ext>
            </a:extLst>
          </p:cNvPr>
          <p:cNvGrpSpPr/>
          <p:nvPr/>
        </p:nvGrpSpPr>
        <p:grpSpPr>
          <a:xfrm>
            <a:off x="3490899" y="6167220"/>
            <a:ext cx="3882580" cy="4064095"/>
            <a:chOff x="3490899" y="6672699"/>
            <a:chExt cx="3882580" cy="4064095"/>
          </a:xfrm>
        </p:grpSpPr>
        <p:sp>
          <p:nvSpPr>
            <p:cNvPr id="49" name="矩形 48">
              <a:extLst>
                <a:ext uri="{FF2B5EF4-FFF2-40B4-BE49-F238E27FC236}">
                  <a16:creationId xmlns:a16="http://schemas.microsoft.com/office/drawing/2014/main" id="{D9E73A83-C503-FB1E-98F8-B95824A19D12}"/>
                </a:ext>
              </a:extLst>
            </p:cNvPr>
            <p:cNvSpPr/>
            <p:nvPr/>
          </p:nvSpPr>
          <p:spPr>
            <a:xfrm>
              <a:off x="3497508" y="6789663"/>
              <a:ext cx="3851009" cy="3851009"/>
            </a:xfrm>
            <a:prstGeom prst="rect">
              <a:avLst/>
            </a:prstGeom>
            <a:solidFill>
              <a:schemeClr val="bg1"/>
            </a:solidFill>
            <a:ln w="127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矩形 49">
              <a:extLst>
                <a:ext uri="{FF2B5EF4-FFF2-40B4-BE49-F238E27FC236}">
                  <a16:creationId xmlns:a16="http://schemas.microsoft.com/office/drawing/2014/main" id="{C21CB56F-8BC3-BB1E-3A58-3DAF828CDF67}"/>
                </a:ext>
              </a:extLst>
            </p:cNvPr>
            <p:cNvSpPr/>
            <p:nvPr/>
          </p:nvSpPr>
          <p:spPr>
            <a:xfrm>
              <a:off x="3490899" y="6672699"/>
              <a:ext cx="3857618" cy="247665"/>
            </a:xfrm>
            <a:prstGeom prst="rect">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矩形 50">
              <a:extLst>
                <a:ext uri="{FF2B5EF4-FFF2-40B4-BE49-F238E27FC236}">
                  <a16:creationId xmlns:a16="http://schemas.microsoft.com/office/drawing/2014/main" id="{D4259396-4A8B-DB0F-B0DD-FE5BEC071EF7}"/>
                </a:ext>
              </a:extLst>
            </p:cNvPr>
            <p:cNvSpPr/>
            <p:nvPr/>
          </p:nvSpPr>
          <p:spPr>
            <a:xfrm>
              <a:off x="3500477" y="8528771"/>
              <a:ext cx="3857618" cy="24766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2" name="矩形 51">
              <a:extLst>
                <a:ext uri="{FF2B5EF4-FFF2-40B4-BE49-F238E27FC236}">
                  <a16:creationId xmlns:a16="http://schemas.microsoft.com/office/drawing/2014/main" id="{B6865570-18D5-0B5B-A5A5-B67FE6163592}"/>
                </a:ext>
              </a:extLst>
            </p:cNvPr>
            <p:cNvSpPr/>
            <p:nvPr/>
          </p:nvSpPr>
          <p:spPr>
            <a:xfrm>
              <a:off x="3515861" y="10489129"/>
              <a:ext cx="3857618" cy="247665"/>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7B2101C1-0836-6148-BFBC-1412C506BE0E}"/>
                  </a:ext>
                </a:extLst>
              </p:cNvPr>
              <p:cNvSpPr txBox="1"/>
              <p:nvPr/>
            </p:nvSpPr>
            <p:spPr>
              <a:xfrm>
                <a:off x="9808355" y="6665501"/>
                <a:ext cx="1621048" cy="75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800" b="1" i="1" smtClean="0">
                          <a:solidFill>
                            <a:srgbClr val="000000"/>
                          </a:solidFill>
                          <a:latin typeface="Cambria Math" panose="02040503050406030204" pitchFamily="18" charset="0"/>
                        </a:rPr>
                        <m:t>𝝍</m:t>
                      </m:r>
                    </m:oMath>
                  </m:oMathPara>
                </a14:m>
                <a:endParaRPr lang="zh-CN" altLang="en-US" b="1" dirty="0"/>
              </a:p>
            </p:txBody>
          </p:sp>
        </mc:Choice>
        <mc:Fallback xmlns="">
          <p:sp>
            <p:nvSpPr>
              <p:cNvPr id="55" name="文本框 54">
                <a:extLst>
                  <a:ext uri="{FF2B5EF4-FFF2-40B4-BE49-F238E27FC236}">
                    <a16:creationId xmlns:a16="http://schemas.microsoft.com/office/drawing/2014/main" id="{7B2101C1-0836-6148-BFBC-1412C506BE0E}"/>
                  </a:ext>
                </a:extLst>
              </p:cNvPr>
              <p:cNvSpPr txBox="1">
                <a:spLocks noRot="1" noChangeAspect="1" noMove="1" noResize="1" noEditPoints="1" noAdjustHandles="1" noChangeArrowheads="1" noChangeShapeType="1" noTextEdit="1"/>
              </p:cNvSpPr>
              <p:nvPr/>
            </p:nvSpPr>
            <p:spPr>
              <a:xfrm>
                <a:off x="9808355" y="6665501"/>
                <a:ext cx="1621048" cy="757130"/>
              </a:xfrm>
              <a:prstGeom prst="rect">
                <a:avLst/>
              </a:prstGeom>
              <a:blipFill>
                <a:blip r:embed="rId16"/>
                <a:stretch>
                  <a:fillRect/>
                </a:stretch>
              </a:blipFill>
              <a:ln w="12700" cap="flat">
                <a:noFill/>
                <a:miter lim="400000"/>
              </a:ln>
              <a:effectLst/>
            </p:spPr>
            <p:txBody>
              <a:bodyPr/>
              <a:lstStyle/>
              <a:p>
                <a:r>
                  <a:rPr lang="zh-CN" altLang="en-US">
                    <a:noFill/>
                  </a:rPr>
                  <a:t> </a:t>
                </a:r>
              </a:p>
            </p:txBody>
          </p:sp>
        </mc:Fallback>
      </mc:AlternateContent>
      <p:sp>
        <p:nvSpPr>
          <p:cNvPr id="3" name="文本框 7">
            <a:extLst>
              <a:ext uri="{FF2B5EF4-FFF2-40B4-BE49-F238E27FC236}">
                <a16:creationId xmlns:a16="http://schemas.microsoft.com/office/drawing/2014/main" id="{35EB3D51-9E94-1A33-AF27-DFFC77329532}"/>
              </a:ext>
            </a:extLst>
          </p:cNvPr>
          <p:cNvSpPr txBox="1"/>
          <p:nvPr/>
        </p:nvSpPr>
        <p:spPr>
          <a:xfrm>
            <a:off x="723900" y="247650"/>
            <a:ext cx="21014689"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Method: Efficient Arc-Length Parametrization</a:t>
            </a:r>
            <a:endParaRPr lang="zh-CN" altLang="en-US" sz="8800" b="1" i="1" dirty="0">
              <a:latin typeface="Arial Narrow" panose="020B060602020203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115C52D-241A-AF77-A0F2-4FBB382A8FB8}"/>
              </a:ext>
            </a:extLst>
          </p:cNvPr>
          <p:cNvSpPr txBox="1"/>
          <p:nvPr/>
        </p:nvSpPr>
        <p:spPr>
          <a:xfrm>
            <a:off x="1623117" y="11255564"/>
            <a:ext cx="21703227" cy="10634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09600" indent="-609600">
              <a:lnSpc>
                <a:spcPct val="150000"/>
              </a:lnSpc>
              <a:buClrTx/>
              <a:buSzPct val="123000"/>
              <a:buChar char="•"/>
            </a:pPr>
            <a:r>
              <a:rPr lang="en-US" altLang="zh-CN" sz="4800" dirty="0">
                <a:solidFill>
                  <a:srgbClr val="000000"/>
                </a:solidFill>
                <a:latin typeface="+mn-lt"/>
                <a:cs typeface="+mn-cs"/>
              </a:rPr>
              <a:t>Arc-length-guided texturing: uniformly partition the region to reduce distortion</a:t>
            </a:r>
          </a:p>
        </p:txBody>
      </p:sp>
    </p:spTree>
    <p:extLst>
      <p:ext uri="{BB962C8B-B14F-4D97-AF65-F5344CB8AC3E}">
        <p14:creationId xmlns:p14="http://schemas.microsoft.com/office/powerpoint/2010/main" val="26513872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991EA-C7F4-186A-974D-AAAFF816DB08}"/>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221883E9-08EC-A249-40A3-62E08A4BC25B}"/>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59EB5FFC-8F75-BEA6-4C89-9C6119F3CCC7}"/>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sp>
        <p:nvSpPr>
          <p:cNvPr id="200" name="文本框 7">
            <a:extLst>
              <a:ext uri="{FF2B5EF4-FFF2-40B4-BE49-F238E27FC236}">
                <a16:creationId xmlns:a16="http://schemas.microsoft.com/office/drawing/2014/main" id="{95FA46B4-EA67-D3AC-BFFF-758B719E2E96}"/>
              </a:ext>
            </a:extLst>
          </p:cNvPr>
          <p:cNvSpPr txBox="1"/>
          <p:nvPr/>
        </p:nvSpPr>
        <p:spPr>
          <a:xfrm>
            <a:off x="723900" y="247650"/>
            <a:ext cx="18561627"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Introduction</a:t>
            </a:r>
            <a:endParaRPr lang="zh-CN" altLang="en-US" sz="8800" b="1" i="1" dirty="0">
              <a:latin typeface="Arial Narrow" panose="020B0606020202030204" pitchFamily="34" charset="0"/>
              <a:cs typeface="Arial" panose="020B0604020202020204" pitchFamily="34" charset="0"/>
            </a:endParaRPr>
          </a:p>
        </p:txBody>
      </p:sp>
      <p:pic>
        <p:nvPicPr>
          <p:cNvPr id="201" name="图片 6" descr="图片 6">
            <a:extLst>
              <a:ext uri="{FF2B5EF4-FFF2-40B4-BE49-F238E27FC236}">
                <a16:creationId xmlns:a16="http://schemas.microsoft.com/office/drawing/2014/main" id="{662FF8C8-ADC1-5EF0-143F-7BB5F3CFB040}"/>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57428ECF-AEAA-F4F7-34A5-E29C436057D0}"/>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p:sp>
        <p:nvSpPr>
          <p:cNvPr id="7" name="내용 개체 틀 2">
            <a:extLst>
              <a:ext uri="{FF2B5EF4-FFF2-40B4-BE49-F238E27FC236}">
                <a16:creationId xmlns:a16="http://schemas.microsoft.com/office/drawing/2014/main" id="{F40283DA-3428-467E-EA44-634CA080539B}"/>
              </a:ext>
            </a:extLst>
          </p:cNvPr>
          <p:cNvSpPr txBox="1">
            <a:spLocks/>
          </p:cNvSpPr>
          <p:nvPr/>
        </p:nvSpPr>
        <p:spPr>
          <a:xfrm>
            <a:off x="1618325" y="2551738"/>
            <a:ext cx="21137766" cy="8612523"/>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rPr>
              <a:t>Raster image: a grid of pixels with specific colors</a:t>
            </a:r>
          </a:p>
          <a:p>
            <a:pPr marL="609600" indent="-609600">
              <a:lnSpc>
                <a:spcPct val="150000"/>
              </a:lnSpc>
              <a:buClrTx/>
              <a:buSzPct val="123000"/>
              <a:buChar char="•"/>
            </a:pPr>
            <a:r>
              <a:rPr lang="en-US" altLang="zh-CN" sz="4800" dirty="0">
                <a:solidFill>
                  <a:srgbClr val="000000"/>
                </a:solidFill>
                <a:latin typeface="+mn-lt"/>
                <a:cs typeface="+mn-cs"/>
              </a:rPr>
              <a:t>Vector image: defined by geometric primitives</a:t>
            </a:r>
          </a:p>
          <a:p>
            <a:pPr marL="952500" lvl="1" indent="-609600">
              <a:lnSpc>
                <a:spcPct val="150000"/>
              </a:lnSpc>
              <a:buClrTx/>
              <a:buSzPct val="123000"/>
            </a:pPr>
            <a:r>
              <a:rPr lang="en-US" altLang="zh-CN" sz="4000" dirty="0">
                <a:solidFill>
                  <a:srgbClr val="000000"/>
                </a:solidFill>
                <a:latin typeface="+mn-lt"/>
                <a:cs typeface="+mn-cs"/>
              </a:rPr>
              <a:t>Resolution independent by appropriate rendering method</a:t>
            </a:r>
            <a:endParaRPr lang="en-US" altLang="zh-CN" sz="4000" dirty="0">
              <a:solidFill>
                <a:srgbClr val="000000"/>
              </a:solidFill>
            </a:endParaRPr>
          </a:p>
        </p:txBody>
      </p:sp>
      <p:sp>
        <p:nvSpPr>
          <p:cNvPr id="52" name="文本框 51">
            <a:extLst>
              <a:ext uri="{FF2B5EF4-FFF2-40B4-BE49-F238E27FC236}">
                <a16:creationId xmlns:a16="http://schemas.microsoft.com/office/drawing/2014/main" id="{D6AAF554-CD8F-6C30-64B9-0A14E4D64D39}"/>
              </a:ext>
            </a:extLst>
          </p:cNvPr>
          <p:cNvSpPr txBox="1"/>
          <p:nvPr/>
        </p:nvSpPr>
        <p:spPr>
          <a:xfrm>
            <a:off x="1770724" y="11512152"/>
            <a:ext cx="7372511" cy="545727"/>
          </a:xfrm>
          <a:prstGeom prst="rect">
            <a:avLst/>
          </a:prstGeom>
          <a:noFill/>
        </p:spPr>
        <p:txBody>
          <a:bodyPr wrap="square" rtlCol="0">
            <a:spAutoFit/>
          </a:bodyPr>
          <a:lstStyle/>
          <a:p>
            <a:pPr marL="596900" lvl="1" algn="ctr">
              <a:lnSpc>
                <a:spcPct val="115000"/>
              </a:lnSpc>
              <a:buClr>
                <a:schemeClr val="accent2">
                  <a:lumOff val="21764"/>
                </a:schemeClr>
              </a:buClr>
              <a:buSzPts val="1800"/>
            </a:pPr>
            <a:r>
              <a:rPr lang="en-US" altLang="zh-CN" sz="2800" dirty="0"/>
              <a:t>Raster image</a:t>
            </a:r>
          </a:p>
        </p:txBody>
      </p:sp>
      <p:pic>
        <p:nvPicPr>
          <p:cNvPr id="53" name="图片 52">
            <a:extLst>
              <a:ext uri="{FF2B5EF4-FFF2-40B4-BE49-F238E27FC236}">
                <a16:creationId xmlns:a16="http://schemas.microsoft.com/office/drawing/2014/main" id="{F4EDD31B-E4E8-62C9-EB20-97D596DF56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0724" y="6935148"/>
            <a:ext cx="4468640" cy="4468639"/>
          </a:xfrm>
          <a:prstGeom prst="rect">
            <a:avLst/>
          </a:prstGeom>
        </p:spPr>
      </p:pic>
      <p:pic>
        <p:nvPicPr>
          <p:cNvPr id="54" name="图片 53">
            <a:extLst>
              <a:ext uri="{FF2B5EF4-FFF2-40B4-BE49-F238E27FC236}">
                <a16:creationId xmlns:a16="http://schemas.microsoft.com/office/drawing/2014/main" id="{91070008-0F98-06C1-92AA-0AF946560767}"/>
              </a:ext>
            </a:extLst>
          </p:cNvPr>
          <p:cNvPicPr>
            <a:picLocks noChangeAspect="1"/>
          </p:cNvPicPr>
          <p:nvPr/>
        </p:nvPicPr>
        <p:blipFill rotWithShape="1">
          <a:blip r:embed="rId5">
            <a:extLst>
              <a:ext uri="{28A0092B-C50C-407E-A947-70E740481C1C}">
                <a14:useLocalDpi xmlns:a14="http://schemas.microsoft.com/office/drawing/2010/main" val="0"/>
              </a:ext>
            </a:extLst>
          </a:blip>
          <a:srcRect l="69247" t="13973" r="4021" b="60431"/>
          <a:stretch/>
        </p:blipFill>
        <p:spPr>
          <a:xfrm>
            <a:off x="6944340" y="7401107"/>
            <a:ext cx="3527347" cy="3377359"/>
          </a:xfrm>
          <a:prstGeom prst="rect">
            <a:avLst/>
          </a:prstGeom>
        </p:spPr>
      </p:pic>
      <p:sp>
        <p:nvSpPr>
          <p:cNvPr id="55" name="矩形 54">
            <a:extLst>
              <a:ext uri="{FF2B5EF4-FFF2-40B4-BE49-F238E27FC236}">
                <a16:creationId xmlns:a16="http://schemas.microsoft.com/office/drawing/2014/main" id="{A4C8C500-CD40-F644-4941-4F5E172180CC}"/>
              </a:ext>
            </a:extLst>
          </p:cNvPr>
          <p:cNvSpPr>
            <a:spLocks noChangeAspect="1"/>
          </p:cNvSpPr>
          <p:nvPr/>
        </p:nvSpPr>
        <p:spPr>
          <a:xfrm>
            <a:off x="4973947" y="7408090"/>
            <a:ext cx="1194567" cy="114377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C2EFD397-C0F5-2DFB-5E55-27B7CF2B54BE}"/>
              </a:ext>
            </a:extLst>
          </p:cNvPr>
          <p:cNvCxnSpPr>
            <a:cxnSpLocks/>
          </p:cNvCxnSpPr>
          <p:nvPr/>
        </p:nvCxnSpPr>
        <p:spPr>
          <a:xfrm flipV="1">
            <a:off x="6274202" y="7435445"/>
            <a:ext cx="670138" cy="1456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D040AC0-5160-6867-98CA-662A86D069F5}"/>
              </a:ext>
            </a:extLst>
          </p:cNvPr>
          <p:cNvCxnSpPr>
            <a:cxnSpLocks/>
          </p:cNvCxnSpPr>
          <p:nvPr/>
        </p:nvCxnSpPr>
        <p:spPr>
          <a:xfrm>
            <a:off x="6275548" y="8507189"/>
            <a:ext cx="647421" cy="219315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DD543400-65BF-780C-2869-9309D3A78F2B}"/>
              </a:ext>
            </a:extLst>
          </p:cNvPr>
          <p:cNvSpPr txBox="1"/>
          <p:nvPr/>
        </p:nvSpPr>
        <p:spPr>
          <a:xfrm>
            <a:off x="13452818" y="11512152"/>
            <a:ext cx="6995043" cy="545727"/>
          </a:xfrm>
          <a:prstGeom prst="rect">
            <a:avLst/>
          </a:prstGeom>
          <a:noFill/>
        </p:spPr>
        <p:txBody>
          <a:bodyPr wrap="square" rtlCol="0">
            <a:spAutoFit/>
          </a:bodyPr>
          <a:lstStyle/>
          <a:p>
            <a:pPr marL="596900" lvl="1" algn="ctr">
              <a:lnSpc>
                <a:spcPct val="115000"/>
              </a:lnSpc>
              <a:buClr>
                <a:schemeClr val="accent2">
                  <a:lumOff val="21764"/>
                </a:schemeClr>
              </a:buClr>
              <a:buSzPts val="1800"/>
            </a:pPr>
            <a:r>
              <a:rPr lang="en-US" altLang="zh-CN" sz="2800" dirty="0"/>
              <a:t>Vector image</a:t>
            </a:r>
          </a:p>
        </p:txBody>
      </p:sp>
      <p:pic>
        <p:nvPicPr>
          <p:cNvPr id="60" name="图片 59">
            <a:extLst>
              <a:ext uri="{FF2B5EF4-FFF2-40B4-BE49-F238E27FC236}">
                <a16:creationId xmlns:a16="http://schemas.microsoft.com/office/drawing/2014/main" id="{EEDA0B36-C7AD-B98E-E56F-5EFA4B57568B}"/>
              </a:ext>
            </a:extLst>
          </p:cNvPr>
          <p:cNvPicPr>
            <a:picLocks noChangeAspect="1"/>
          </p:cNvPicPr>
          <p:nvPr/>
        </p:nvPicPr>
        <p:blipFill rotWithShape="1">
          <a:blip r:embed="rId6">
            <a:extLst>
              <a:ext uri="{28A0092B-C50C-407E-A947-70E740481C1C}">
                <a14:useLocalDpi xmlns:a14="http://schemas.microsoft.com/office/drawing/2010/main" val="0"/>
              </a:ext>
            </a:extLst>
          </a:blip>
          <a:srcRect l="73268" t="12332" b="62046"/>
          <a:stretch/>
        </p:blipFill>
        <p:spPr>
          <a:xfrm>
            <a:off x="18341563" y="7276793"/>
            <a:ext cx="3586140" cy="3433651"/>
          </a:xfrm>
          <a:prstGeom prst="rect">
            <a:avLst/>
          </a:prstGeom>
        </p:spPr>
      </p:pic>
      <p:sp>
        <p:nvSpPr>
          <p:cNvPr id="61" name="矩形 60">
            <a:extLst>
              <a:ext uri="{FF2B5EF4-FFF2-40B4-BE49-F238E27FC236}">
                <a16:creationId xmlns:a16="http://schemas.microsoft.com/office/drawing/2014/main" id="{3C7200ED-E7C3-1564-F315-E9E0B78320C3}"/>
              </a:ext>
            </a:extLst>
          </p:cNvPr>
          <p:cNvSpPr>
            <a:spLocks noChangeAspect="1"/>
          </p:cNvSpPr>
          <p:nvPr/>
        </p:nvSpPr>
        <p:spPr>
          <a:xfrm>
            <a:off x="16343102" y="7291601"/>
            <a:ext cx="1214478" cy="116283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9BC4D573-FF95-2B9D-7F3B-41ED424C2F9A}"/>
              </a:ext>
            </a:extLst>
          </p:cNvPr>
          <p:cNvCxnSpPr>
            <a:cxnSpLocks/>
          </p:cNvCxnSpPr>
          <p:nvPr/>
        </p:nvCxnSpPr>
        <p:spPr>
          <a:xfrm flipV="1">
            <a:off x="17675544" y="7291601"/>
            <a:ext cx="681308" cy="1480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E96BCA0-9296-FE29-6A0A-84817DBBE6CA}"/>
              </a:ext>
            </a:extLst>
          </p:cNvPr>
          <p:cNvCxnSpPr>
            <a:cxnSpLocks/>
          </p:cNvCxnSpPr>
          <p:nvPr/>
        </p:nvCxnSpPr>
        <p:spPr>
          <a:xfrm>
            <a:off x="17670328" y="8454435"/>
            <a:ext cx="686521" cy="222109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92" name="图形 191">
            <a:extLst>
              <a:ext uri="{FF2B5EF4-FFF2-40B4-BE49-F238E27FC236}">
                <a16:creationId xmlns:a16="http://schemas.microsoft.com/office/drawing/2014/main" id="{31A033FA-2DFB-A844-2E32-F63F630C6B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09675" y="6858000"/>
            <a:ext cx="4531696" cy="4531695"/>
          </a:xfrm>
          <a:prstGeom prst="rect">
            <a:avLst/>
          </a:prstGeom>
        </p:spPr>
      </p:pic>
    </p:spTree>
    <p:extLst>
      <p:ext uri="{BB962C8B-B14F-4D97-AF65-F5344CB8AC3E}">
        <p14:creationId xmlns:p14="http://schemas.microsoft.com/office/powerpoint/2010/main" val="1261330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animBg="1"/>
      <p:bldP spid="59" grpId="0"/>
      <p:bldP spid="61"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DABEB5A-AD6B-0BB8-43C2-E0F8C0C05C7D}"/>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8EED4757-8FE8-65DF-2FE2-E799D756E11B}"/>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30A35E5C-B3C2-C3CA-2D06-3E5757992CE6}"/>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AEC3E0B0-6A31-3782-6671-AF22D867BE1F}"/>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7B83526F-57A2-BDDB-6D10-A3CCA1DF3857}"/>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2A0F35DF-0F6E-0D4A-C53F-C23563F9395C}"/>
                  </a:ext>
                </a:extLst>
              </p:cNvPr>
              <p:cNvSpPr txBox="1">
                <a:spLocks/>
              </p:cNvSpPr>
              <p:nvPr/>
            </p:nvSpPr>
            <p:spPr>
              <a:xfrm>
                <a:off x="1623117" y="2237954"/>
                <a:ext cx="21137766" cy="9694524"/>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Texture coordinate solving</a:t>
                </a:r>
              </a:p>
              <a:p>
                <a:pPr marL="952500" lvl="1" indent="-609600">
                  <a:lnSpc>
                    <a:spcPct val="150000"/>
                  </a:lnSpc>
                  <a:buClrTx/>
                  <a:buSzPct val="123000"/>
                </a:pPr>
                <a:r>
                  <a:rPr lang="en-US" altLang="zh-CN" sz="4400" dirty="0">
                    <a:solidFill>
                      <a:srgbClr val="000000"/>
                    </a:solidFill>
                    <a:latin typeface="+mn-lt"/>
                    <a:cs typeface="+mn-cs"/>
                  </a:rPr>
                  <a:t>Given pixel coordinate </a:t>
                </a:r>
                <a14:m>
                  <m:oMath xmlns:m="http://schemas.openxmlformats.org/officeDocument/2006/math">
                    <m:r>
                      <a:rPr lang="en-US" altLang="zh-CN" sz="4400" b="1" i="0" dirty="0">
                        <a:solidFill>
                          <a:srgbClr val="000000"/>
                        </a:solidFill>
                        <a:latin typeface="Cambria Math" panose="02040503050406030204" pitchFamily="18" charset="0"/>
                        <a:cs typeface="+mn-cs"/>
                      </a:rPr>
                      <m:t>𝐏</m:t>
                    </m:r>
                    <m:r>
                      <a:rPr lang="en-US" altLang="zh-CN" sz="4400" i="1" dirty="0" smtClean="0">
                        <a:solidFill>
                          <a:srgbClr val="000000"/>
                        </a:solidFill>
                        <a:latin typeface="Cambria Math" panose="02040503050406030204" pitchFamily="18" charset="0"/>
                        <a:cs typeface="+mn-cs"/>
                      </a:rPr>
                      <m:t>=</m:t>
                    </m:r>
                    <m:d>
                      <m:dPr>
                        <m:ctrlPr>
                          <a:rPr lang="en-US" altLang="zh-CN" sz="4400" b="0" i="1" smtClean="0">
                            <a:solidFill>
                              <a:srgbClr val="000000"/>
                            </a:solidFill>
                            <a:latin typeface="Cambria Math" panose="02040503050406030204" pitchFamily="18" charset="0"/>
                            <a:cs typeface="+mn-cs"/>
                          </a:rPr>
                        </m:ctrlPr>
                      </m:dPr>
                      <m:e>
                        <m:r>
                          <a:rPr lang="en-US" altLang="zh-CN" sz="4400" b="0" i="1" smtClean="0">
                            <a:solidFill>
                              <a:srgbClr val="000000"/>
                            </a:solidFill>
                            <a:latin typeface="Cambria Math" panose="02040503050406030204" pitchFamily="18" charset="0"/>
                            <a:cs typeface="+mn-cs"/>
                          </a:rPr>
                          <m:t>𝑥</m:t>
                        </m:r>
                        <m:r>
                          <a:rPr lang="en-US" altLang="zh-CN" sz="4400" b="0" i="1" smtClean="0">
                            <a:solidFill>
                              <a:srgbClr val="000000"/>
                            </a:solidFill>
                            <a:latin typeface="Cambria Math" panose="02040503050406030204" pitchFamily="18" charset="0"/>
                            <a:cs typeface="+mn-cs"/>
                          </a:rPr>
                          <m:t>,</m:t>
                        </m:r>
                        <m:r>
                          <a:rPr lang="en-US" altLang="zh-CN" sz="4400" b="0" i="1" smtClean="0">
                            <a:solidFill>
                              <a:srgbClr val="000000"/>
                            </a:solidFill>
                            <a:latin typeface="Cambria Math" panose="02040503050406030204" pitchFamily="18" charset="0"/>
                            <a:cs typeface="+mn-cs"/>
                          </a:rPr>
                          <m:t>𝑦</m:t>
                        </m:r>
                      </m:e>
                    </m:d>
                    <m:r>
                      <a:rPr lang="en-US" altLang="zh-CN" sz="4400" b="0" i="1" smtClean="0">
                        <a:solidFill>
                          <a:srgbClr val="000000"/>
                        </a:solidFill>
                        <a:latin typeface="Cambria Math" panose="02040503050406030204" pitchFamily="18" charset="0"/>
                        <a:cs typeface="+mn-cs"/>
                      </a:rPr>
                      <m:t>,</m:t>
                    </m:r>
                  </m:oMath>
                </a14:m>
                <a:r>
                  <a:rPr lang="en-US" altLang="zh-CN" sz="4400" dirty="0">
                    <a:solidFill>
                      <a:srgbClr val="000000"/>
                    </a:solidFill>
                    <a:latin typeface="+mn-lt"/>
                    <a:cs typeface="+mn-cs"/>
                  </a:rPr>
                  <a:t> require</a:t>
                </a:r>
                <a:r>
                  <a:rPr lang="zh-CN" altLang="en-US" sz="4400" dirty="0">
                    <a:solidFill>
                      <a:srgbClr val="000000"/>
                    </a:solidFill>
                    <a:latin typeface="+mn-lt"/>
                    <a:cs typeface="+mn-cs"/>
                  </a:rPr>
                  <a:t> </a:t>
                </a:r>
                <a14:m>
                  <m:oMath xmlns:m="http://schemas.openxmlformats.org/officeDocument/2006/math">
                    <m:d>
                      <m:dPr>
                        <m:ctrlPr>
                          <a:rPr lang="en-US" altLang="zh-CN" sz="4400" b="1" i="1">
                            <a:solidFill>
                              <a:srgbClr val="000000"/>
                            </a:solidFill>
                            <a:latin typeface="Cambria Math" panose="02040503050406030204" pitchFamily="18" charset="0"/>
                          </a:rPr>
                        </m:ctrlPr>
                      </m:dPr>
                      <m:e>
                        <m:r>
                          <a:rPr lang="en-US" altLang="zh-CN" sz="4400" i="1">
                            <a:solidFill>
                              <a:srgbClr val="000000"/>
                            </a:solidFill>
                            <a:latin typeface="Cambria Math" panose="02040503050406030204" pitchFamily="18" charset="0"/>
                          </a:rPr>
                          <m:t>𝑢</m:t>
                        </m:r>
                        <m:r>
                          <a:rPr lang="en-US" altLang="zh-CN" sz="4400" i="1">
                            <a:solidFill>
                              <a:srgbClr val="000000"/>
                            </a:solidFill>
                            <a:latin typeface="Cambria Math" panose="02040503050406030204" pitchFamily="18" charset="0"/>
                          </a:rPr>
                          <m:t>,</m:t>
                        </m:r>
                        <m:r>
                          <a:rPr lang="en-US" altLang="zh-CN" sz="4400" i="1">
                            <a:solidFill>
                              <a:srgbClr val="000000"/>
                            </a:solidFill>
                            <a:latin typeface="Cambria Math" panose="02040503050406030204" pitchFamily="18" charset="0"/>
                          </a:rPr>
                          <m:t>𝑣</m:t>
                        </m:r>
                      </m:e>
                    </m:d>
                    <m:r>
                      <a:rPr lang="en-US" altLang="zh-CN" sz="4400" b="1" i="1" smtClean="0">
                        <a:solidFill>
                          <a:srgbClr val="000000"/>
                        </a:solidFill>
                        <a:latin typeface="Cambria Math" panose="02040503050406030204" pitchFamily="18" charset="0"/>
                      </a:rPr>
                      <m:t> </m:t>
                    </m:r>
                    <m:r>
                      <m:rPr>
                        <m:sty m:val="p"/>
                      </m:rPr>
                      <a:rPr lang="en-US" altLang="zh-CN" sz="4400" b="0" i="0" smtClean="0">
                        <a:solidFill>
                          <a:srgbClr val="000000"/>
                        </a:solidFill>
                        <a:latin typeface="Cambria Math" panose="02040503050406030204" pitchFamily="18" charset="0"/>
                      </a:rPr>
                      <m:t>s</m:t>
                    </m:r>
                    <m:r>
                      <a:rPr lang="en-US" altLang="zh-CN" sz="4400" b="0" i="0" smtClean="0">
                        <a:solidFill>
                          <a:srgbClr val="000000"/>
                        </a:solidFill>
                        <a:latin typeface="Cambria Math" panose="02040503050406030204" pitchFamily="18" charset="0"/>
                      </a:rPr>
                      <m:t>.</m:t>
                    </m:r>
                    <m:r>
                      <m:rPr>
                        <m:sty m:val="p"/>
                      </m:rPr>
                      <a:rPr lang="en-US" altLang="zh-CN" sz="4400" b="0" i="0" smtClean="0">
                        <a:solidFill>
                          <a:srgbClr val="000000"/>
                        </a:solidFill>
                        <a:latin typeface="Cambria Math" panose="02040503050406030204" pitchFamily="18" charset="0"/>
                      </a:rPr>
                      <m:t>t</m:t>
                    </m:r>
                    <m:r>
                      <a:rPr lang="en-US" altLang="zh-CN" sz="4400" b="0" i="0" smtClean="0">
                        <a:solidFill>
                          <a:srgbClr val="000000"/>
                        </a:solidFill>
                        <a:latin typeface="Cambria Math" panose="02040503050406030204" pitchFamily="18" charset="0"/>
                      </a:rPr>
                      <m:t>. </m:t>
                    </m:r>
                    <m:r>
                      <a:rPr lang="en-US" altLang="zh-CN" sz="4400" b="1" i="1">
                        <a:solidFill>
                          <a:srgbClr val="000000"/>
                        </a:solidFill>
                        <a:latin typeface="Cambria Math" panose="02040503050406030204" pitchFamily="18" charset="0"/>
                      </a:rPr>
                      <m:t>𝝍</m:t>
                    </m:r>
                    <m:d>
                      <m:dPr>
                        <m:ctrlPr>
                          <a:rPr lang="en-US" altLang="zh-CN" sz="4400" b="1" i="1">
                            <a:solidFill>
                              <a:srgbClr val="000000"/>
                            </a:solidFill>
                            <a:latin typeface="Cambria Math" panose="02040503050406030204" pitchFamily="18" charset="0"/>
                          </a:rPr>
                        </m:ctrlPr>
                      </m:dPr>
                      <m:e>
                        <m:r>
                          <a:rPr lang="en-US" altLang="zh-CN" sz="4400" i="1">
                            <a:solidFill>
                              <a:srgbClr val="000000"/>
                            </a:solidFill>
                            <a:latin typeface="Cambria Math" panose="02040503050406030204" pitchFamily="18" charset="0"/>
                          </a:rPr>
                          <m:t>𝑢</m:t>
                        </m:r>
                        <m:r>
                          <a:rPr lang="en-US" altLang="zh-CN" sz="4400" i="1">
                            <a:solidFill>
                              <a:srgbClr val="000000"/>
                            </a:solidFill>
                            <a:latin typeface="Cambria Math" panose="02040503050406030204" pitchFamily="18" charset="0"/>
                          </a:rPr>
                          <m:t>,</m:t>
                        </m:r>
                        <m:r>
                          <a:rPr lang="en-US" altLang="zh-CN" sz="4400" i="1">
                            <a:solidFill>
                              <a:srgbClr val="000000"/>
                            </a:solidFill>
                            <a:latin typeface="Cambria Math" panose="02040503050406030204" pitchFamily="18" charset="0"/>
                          </a:rPr>
                          <m:t>𝑣</m:t>
                        </m:r>
                      </m:e>
                    </m:d>
                    <m:r>
                      <a:rPr lang="en-US" altLang="zh-CN" sz="4400" b="1" i="1" smtClean="0">
                        <a:solidFill>
                          <a:srgbClr val="000000"/>
                        </a:solidFill>
                        <a:latin typeface="Cambria Math" panose="02040503050406030204" pitchFamily="18" charset="0"/>
                      </a:rPr>
                      <m:t>=(</m:t>
                    </m:r>
                    <m:r>
                      <a:rPr lang="en-US" altLang="zh-CN" sz="4400" b="0" i="1" smtClean="0">
                        <a:solidFill>
                          <a:srgbClr val="000000"/>
                        </a:solidFill>
                        <a:latin typeface="Cambria Math" panose="02040503050406030204" pitchFamily="18" charset="0"/>
                      </a:rPr>
                      <m:t>𝑥</m:t>
                    </m:r>
                    <m:r>
                      <a:rPr lang="en-US" altLang="zh-CN" sz="4400" b="0" i="1" smtClean="0">
                        <a:solidFill>
                          <a:srgbClr val="000000"/>
                        </a:solidFill>
                        <a:latin typeface="Cambria Math" panose="02040503050406030204" pitchFamily="18" charset="0"/>
                      </a:rPr>
                      <m:t>,</m:t>
                    </m:r>
                    <m:r>
                      <a:rPr lang="en-US" altLang="zh-CN" sz="4400" b="0" i="1" smtClean="0">
                        <a:solidFill>
                          <a:srgbClr val="000000"/>
                        </a:solidFill>
                        <a:latin typeface="Cambria Math" panose="02040503050406030204" pitchFamily="18" charset="0"/>
                      </a:rPr>
                      <m:t>𝑦</m:t>
                    </m:r>
                    <m:r>
                      <a:rPr lang="en-US" altLang="zh-CN" sz="4400" b="1" i="1" smtClean="0">
                        <a:solidFill>
                          <a:srgbClr val="000000"/>
                        </a:solidFill>
                        <a:latin typeface="Cambria Math" panose="02040503050406030204" pitchFamily="18" charset="0"/>
                      </a:rPr>
                      <m:t>)</m:t>
                    </m:r>
                  </m:oMath>
                </a14:m>
                <a:endParaRPr lang="en-US" altLang="zh-CN" sz="4400" dirty="0">
                  <a:solidFill>
                    <a:srgbClr val="000000"/>
                  </a:solidFill>
                  <a:latin typeface="+mn-lt"/>
                  <a:cs typeface="+mn-cs"/>
                </a:endParaRPr>
              </a:p>
              <a:p>
                <a:pPr marL="952500" lvl="1" indent="-609600">
                  <a:lnSpc>
                    <a:spcPct val="150000"/>
                  </a:lnSpc>
                  <a:buClrTx/>
                  <a:buSzPct val="123000"/>
                </a:pPr>
                <a:r>
                  <a:rPr lang="en-US" altLang="zh-CN" sz="4400" dirty="0">
                    <a:solidFill>
                      <a:srgbClr val="000000"/>
                    </a:solidFill>
                    <a:latin typeface="+mn-lt"/>
                    <a:cs typeface="+mn-cs"/>
                  </a:rPr>
                  <a:t>Newton iteration-based solving, with piecewise linear initial value </a:t>
                </a:r>
                <a14:m>
                  <m:oMath xmlns:m="http://schemas.openxmlformats.org/officeDocument/2006/math">
                    <m:d>
                      <m:dPr>
                        <m:ctrlPr>
                          <a:rPr lang="en-US" altLang="zh-CN" sz="4400" b="1" i="1">
                            <a:solidFill>
                              <a:srgbClr val="000000"/>
                            </a:solidFill>
                            <a:latin typeface="Cambria Math" panose="02040503050406030204" pitchFamily="18" charset="0"/>
                          </a:rPr>
                        </m:ctrlPr>
                      </m:dPr>
                      <m:e>
                        <m:sSub>
                          <m:sSubPr>
                            <m:ctrlPr>
                              <a:rPr lang="en-US" altLang="zh-CN" sz="4400" b="0" i="1" smtClean="0">
                                <a:solidFill>
                                  <a:srgbClr val="000000"/>
                                </a:solidFill>
                                <a:latin typeface="Cambria Math" panose="02040503050406030204" pitchFamily="18" charset="0"/>
                              </a:rPr>
                            </m:ctrlPr>
                          </m:sSubPr>
                          <m:e>
                            <m:r>
                              <a:rPr lang="en-US" altLang="zh-CN" sz="4400" i="1">
                                <a:solidFill>
                                  <a:srgbClr val="000000"/>
                                </a:solidFill>
                                <a:latin typeface="Cambria Math" panose="02040503050406030204" pitchFamily="18" charset="0"/>
                              </a:rPr>
                              <m:t>𝑢</m:t>
                            </m:r>
                          </m:e>
                          <m:sub>
                            <m:r>
                              <a:rPr lang="en-US" altLang="zh-CN" sz="4400" b="0" i="1" smtClean="0">
                                <a:solidFill>
                                  <a:srgbClr val="000000"/>
                                </a:solidFill>
                                <a:latin typeface="Cambria Math" panose="02040503050406030204" pitchFamily="18" charset="0"/>
                              </a:rPr>
                              <m:t>0</m:t>
                            </m:r>
                          </m:sub>
                        </m:sSub>
                        <m:r>
                          <a:rPr lang="en-US" altLang="zh-CN" sz="4400" i="1">
                            <a:solidFill>
                              <a:srgbClr val="000000"/>
                            </a:solidFill>
                            <a:latin typeface="Cambria Math" panose="02040503050406030204" pitchFamily="18" charset="0"/>
                          </a:rPr>
                          <m:t>,</m:t>
                        </m:r>
                        <m:sSub>
                          <m:sSubPr>
                            <m:ctrlPr>
                              <a:rPr lang="en-US" altLang="zh-CN" sz="4400" i="1" smtClean="0">
                                <a:solidFill>
                                  <a:srgbClr val="000000"/>
                                </a:solidFill>
                                <a:latin typeface="Cambria Math" panose="02040503050406030204" pitchFamily="18" charset="0"/>
                              </a:rPr>
                            </m:ctrlPr>
                          </m:sSubPr>
                          <m:e>
                            <m:r>
                              <a:rPr lang="en-US" altLang="zh-CN" sz="4400" b="0" i="1">
                                <a:solidFill>
                                  <a:srgbClr val="000000"/>
                                </a:solidFill>
                                <a:latin typeface="Cambria Math" panose="02040503050406030204" pitchFamily="18" charset="0"/>
                              </a:rPr>
                              <m:t>𝑣</m:t>
                            </m:r>
                          </m:e>
                          <m:sub>
                            <m:r>
                              <a:rPr lang="en-US" altLang="zh-CN" sz="4400" b="0" i="1" smtClean="0">
                                <a:solidFill>
                                  <a:srgbClr val="000000"/>
                                </a:solidFill>
                                <a:latin typeface="Cambria Math" panose="02040503050406030204" pitchFamily="18" charset="0"/>
                              </a:rPr>
                              <m:t>0</m:t>
                            </m:r>
                          </m:sub>
                        </m:sSub>
                      </m:e>
                    </m:d>
                    <m:r>
                      <a:rPr lang="en-US" altLang="zh-CN" sz="4400" b="0" i="0" smtClean="0">
                        <a:solidFill>
                          <a:srgbClr val="000000"/>
                        </a:solidFill>
                        <a:latin typeface="Cambria Math" panose="02040503050406030204" pitchFamily="18" charset="0"/>
                      </a:rPr>
                      <m:t>:</m:t>
                    </m:r>
                  </m:oMath>
                </a14:m>
                <a:endParaRPr lang="en-US" altLang="zh-CN" sz="4400" dirty="0">
                  <a:solidFill>
                    <a:srgbClr val="000000"/>
                  </a:solidFill>
                  <a:latin typeface="+mn-lt"/>
                  <a:cs typeface="+mn-cs"/>
                </a:endParaRPr>
              </a:p>
              <a:p>
                <a:pPr marL="952500" lvl="1" indent="-609600">
                  <a:lnSpc>
                    <a:spcPct val="150000"/>
                  </a:lnSpc>
                  <a:buClrTx/>
                  <a:buSzPct val="123000"/>
                </a:pPr>
                <a:endParaRPr lang="en-US" altLang="zh-CN" sz="4400" dirty="0">
                  <a:solidFill>
                    <a:srgbClr val="000000"/>
                  </a:solidFill>
                  <a:latin typeface="+mn-lt"/>
                  <a:cs typeface="+mn-cs"/>
                </a:endParaRPr>
              </a:p>
              <a:p>
                <a:pPr marL="952500" lvl="1" indent="-609600">
                  <a:lnSpc>
                    <a:spcPct val="150000"/>
                  </a:lnSpc>
                  <a:buClrTx/>
                  <a:buSzPct val="123000"/>
                </a:pPr>
                <a:r>
                  <a:rPr lang="en-US" altLang="zh-CN" sz="4400" dirty="0">
                    <a:solidFill>
                      <a:srgbClr val="000000"/>
                    </a:solidFill>
                    <a:latin typeface="+mn-lt"/>
                    <a:cs typeface="+mn-cs"/>
                  </a:rPr>
                  <a:t>Explicit Jacobian matrix computation:</a:t>
                </a:r>
              </a:p>
              <a:p>
                <a:pPr marL="342900" lvl="1" indent="0">
                  <a:lnSpc>
                    <a:spcPct val="150000"/>
                  </a:lnSpc>
                  <a:buClrTx/>
                  <a:buSzPct val="123000"/>
                  <a:buNone/>
                </a:pPr>
                <a:r>
                  <a:rPr lang="en-US" altLang="zh-CN" sz="4400" b="0" dirty="0"/>
                  <a:t>	</a:t>
                </a:r>
              </a:p>
              <a:p>
                <a:pPr marL="952500" lvl="1" indent="-609600">
                  <a:lnSpc>
                    <a:spcPct val="150000"/>
                  </a:lnSpc>
                  <a:buClrTx/>
                  <a:buSzPct val="123000"/>
                </a:pPr>
                <a:endParaRPr lang="zh-CN" altLang="en-US" sz="4400" dirty="0"/>
              </a:p>
              <a:p>
                <a:pPr marL="952500" lvl="1" indent="-609600">
                  <a:lnSpc>
                    <a:spcPct val="150000"/>
                  </a:lnSpc>
                  <a:buClrTx/>
                  <a:buSzPct val="123000"/>
                </a:pPr>
                <a:endParaRPr lang="en-US" altLang="zh-CN" sz="4400" dirty="0">
                  <a:solidFill>
                    <a:srgbClr val="000000"/>
                  </a:solidFill>
                  <a:latin typeface="+mn-lt"/>
                  <a:cs typeface="+mn-cs"/>
                </a:endParaRPr>
              </a:p>
            </p:txBody>
          </p:sp>
        </mc:Choice>
        <mc:Fallback xmlns="">
          <p:sp>
            <p:nvSpPr>
              <p:cNvPr id="7" name="내용 개체 틀 2">
                <a:extLst>
                  <a:ext uri="{FF2B5EF4-FFF2-40B4-BE49-F238E27FC236}">
                    <a16:creationId xmlns:a16="http://schemas.microsoft.com/office/drawing/2014/main" id="{2A0F35DF-0F6E-0D4A-C53F-C23563F9395C}"/>
                  </a:ext>
                </a:extLst>
              </p:cNvPr>
              <p:cNvSpPr txBox="1">
                <a:spLocks noRot="1" noChangeAspect="1" noMove="1" noResize="1" noEditPoints="1" noAdjustHandles="1" noChangeArrowheads="1" noChangeShapeType="1" noTextEdit="1"/>
              </p:cNvSpPr>
              <p:nvPr/>
            </p:nvSpPr>
            <p:spPr>
              <a:xfrm>
                <a:off x="1623117" y="2237954"/>
                <a:ext cx="21137766" cy="9694524"/>
              </a:xfrm>
              <a:prstGeom prst="rect">
                <a:avLst/>
              </a:prstGeom>
              <a:blipFill>
                <a:blip r:embed="rId5"/>
                <a:stretch>
                  <a:fillRect l="-1557" t="-1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5A28590-632E-90B9-9BA5-F2A878E0D9D3}"/>
              </a:ext>
            </a:extLst>
          </p:cNvPr>
          <p:cNvPicPr>
            <a:picLocks noChangeAspect="1"/>
          </p:cNvPicPr>
          <p:nvPr/>
        </p:nvPicPr>
        <p:blipFill>
          <a:blip r:embed="rId6"/>
          <a:stretch>
            <a:fillRect/>
          </a:stretch>
        </p:blipFill>
        <p:spPr>
          <a:xfrm>
            <a:off x="6688621" y="5383105"/>
            <a:ext cx="9759857" cy="1068243"/>
          </a:xfrm>
          <a:prstGeom prst="rect">
            <a:avLst/>
          </a:prstGeom>
        </p:spPr>
      </p:pic>
      <p:pic>
        <p:nvPicPr>
          <p:cNvPr id="22" name="图片 21">
            <a:extLst>
              <a:ext uri="{FF2B5EF4-FFF2-40B4-BE49-F238E27FC236}">
                <a16:creationId xmlns:a16="http://schemas.microsoft.com/office/drawing/2014/main" id="{DE2C6B4E-96D5-58DA-B40B-DB4BC29EF76F}"/>
              </a:ext>
            </a:extLst>
          </p:cNvPr>
          <p:cNvPicPr>
            <a:picLocks noChangeAspect="1"/>
          </p:cNvPicPr>
          <p:nvPr/>
        </p:nvPicPr>
        <p:blipFill>
          <a:blip r:embed="rId7"/>
          <a:stretch>
            <a:fillRect/>
          </a:stretch>
        </p:blipFill>
        <p:spPr>
          <a:xfrm>
            <a:off x="7400155" y="7867456"/>
            <a:ext cx="8336788" cy="3562218"/>
          </a:xfrm>
          <a:prstGeom prst="rect">
            <a:avLst/>
          </a:prstGeom>
        </p:spPr>
      </p:pic>
      <p:sp>
        <p:nvSpPr>
          <p:cNvPr id="2" name="文本框 7">
            <a:extLst>
              <a:ext uri="{FF2B5EF4-FFF2-40B4-BE49-F238E27FC236}">
                <a16:creationId xmlns:a16="http://schemas.microsoft.com/office/drawing/2014/main" id="{1EFEE28B-23AF-A5ED-D552-040994E47405}"/>
              </a:ext>
            </a:extLst>
          </p:cNvPr>
          <p:cNvSpPr txBox="1"/>
          <p:nvPr/>
        </p:nvSpPr>
        <p:spPr>
          <a:xfrm>
            <a:off x="723900" y="247650"/>
            <a:ext cx="21014689"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Method: Efficient Arc-Length Parametrization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305738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1F0DA-DA61-EC86-E09B-B37B65848864}"/>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8BB11190-B356-CE97-BF0A-92DA60532811}"/>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70446CC3-B6BD-2538-0B9A-92D936B1554A}"/>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BAE0A88A-8EC4-18D7-EA57-5AA09D0D64E0}"/>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B7666180-0115-E0EC-3AA6-47816DFCC310}"/>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p:sp>
        <p:nvSpPr>
          <p:cNvPr id="7" name="내용 개체 틀 2">
            <a:extLst>
              <a:ext uri="{FF2B5EF4-FFF2-40B4-BE49-F238E27FC236}">
                <a16:creationId xmlns:a16="http://schemas.microsoft.com/office/drawing/2014/main" id="{48DFAA11-48CE-214F-17D0-72986E23991E}"/>
              </a:ext>
            </a:extLst>
          </p:cNvPr>
          <p:cNvSpPr txBox="1">
            <a:spLocks/>
          </p:cNvSpPr>
          <p:nvPr/>
        </p:nvSpPr>
        <p:spPr>
          <a:xfrm>
            <a:off x="1618325" y="2551738"/>
            <a:ext cx="21137766" cy="8612523"/>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1</a:t>
            </a:r>
            <a:endParaRPr lang="en-US" altLang="zh-CN" sz="4400" dirty="0">
              <a:solidFill>
                <a:srgbClr val="000000"/>
              </a:solidFill>
              <a:latin typeface="+mn-lt"/>
              <a:cs typeface="+mn-cs"/>
            </a:endParaRPr>
          </a:p>
        </p:txBody>
      </p:sp>
      <p:pic>
        <p:nvPicPr>
          <p:cNvPr id="3" name="图片 2">
            <a:extLst>
              <a:ext uri="{FF2B5EF4-FFF2-40B4-BE49-F238E27FC236}">
                <a16:creationId xmlns:a16="http://schemas.microsoft.com/office/drawing/2014/main" id="{BC6EBB45-63A8-A900-1DED-BFA5E6FB25C2}"/>
              </a:ext>
            </a:extLst>
          </p:cNvPr>
          <p:cNvPicPr>
            <a:picLocks noChangeAspect="1"/>
          </p:cNvPicPr>
          <p:nvPr/>
        </p:nvPicPr>
        <p:blipFill>
          <a:blip r:embed="rId5"/>
          <a:stretch>
            <a:fillRect/>
          </a:stretch>
        </p:blipFill>
        <p:spPr>
          <a:xfrm>
            <a:off x="1618325" y="2662348"/>
            <a:ext cx="9446492" cy="8391298"/>
          </a:xfrm>
          <a:prstGeom prst="rect">
            <a:avLst/>
          </a:prstGeom>
        </p:spPr>
      </p:pic>
      <p:pic>
        <p:nvPicPr>
          <p:cNvPr id="6" name="图片 5">
            <a:extLst>
              <a:ext uri="{FF2B5EF4-FFF2-40B4-BE49-F238E27FC236}">
                <a16:creationId xmlns:a16="http://schemas.microsoft.com/office/drawing/2014/main" id="{273886BB-3C68-FB36-5D0D-1509C1DB8C24}"/>
              </a:ext>
            </a:extLst>
          </p:cNvPr>
          <p:cNvPicPr>
            <a:picLocks noChangeAspect="1"/>
          </p:cNvPicPr>
          <p:nvPr/>
        </p:nvPicPr>
        <p:blipFill>
          <a:blip r:embed="rId6"/>
          <a:stretch>
            <a:fillRect/>
          </a:stretch>
        </p:blipFill>
        <p:spPr>
          <a:xfrm>
            <a:off x="12917740" y="2441123"/>
            <a:ext cx="9695535" cy="8612523"/>
          </a:xfrm>
          <a:prstGeom prst="rect">
            <a:avLst/>
          </a:prstGeom>
        </p:spPr>
      </p:pic>
      <p:sp>
        <p:nvSpPr>
          <p:cNvPr id="8" name="文本框 7">
            <a:extLst>
              <a:ext uri="{FF2B5EF4-FFF2-40B4-BE49-F238E27FC236}">
                <a16:creationId xmlns:a16="http://schemas.microsoft.com/office/drawing/2014/main" id="{3B88FC5D-C08F-4584-D040-6E7C44540A10}"/>
              </a:ext>
            </a:extLst>
          </p:cNvPr>
          <p:cNvSpPr txBox="1"/>
          <p:nvPr/>
        </p:nvSpPr>
        <p:spPr>
          <a:xfrm>
            <a:off x="1813728" y="11375371"/>
            <a:ext cx="9055686"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Subdivision from Polar Stroking, 38</a:t>
            </a:r>
            <a:r>
              <a:rPr lang="zh-CN" altLang="en-US" sz="2800" dirty="0">
                <a:solidFill>
                  <a:schemeClr val="tx1"/>
                </a:solidFill>
                <a:latin typeface="Arial" panose="020B0604020202020204" pitchFamily="34" charset="0"/>
                <a:cs typeface="Arial" panose="020B0604020202020204" pitchFamily="34" charset="0"/>
              </a:rPr>
              <a:t> </a:t>
            </a:r>
            <a:r>
              <a:rPr lang="en-US" altLang="zh-CN" sz="2800" dirty="0">
                <a:solidFill>
                  <a:schemeClr val="tx1"/>
                </a:solidFill>
                <a:latin typeface="Arial" panose="020B0604020202020204" pitchFamily="34" charset="0"/>
                <a:cs typeface="Arial" panose="020B0604020202020204" pitchFamily="34" charset="0"/>
              </a:rPr>
              <a:t>trapezoids in total</a:t>
            </a:r>
            <a:endParaRPr lang="zh-CN" altLang="en-US" sz="2800" dirty="0">
              <a:solidFill>
                <a:schemeClr val="tx1"/>
              </a:solidFill>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163FF1A6-7E02-48B6-FE25-D372EB8DB24B}"/>
              </a:ext>
            </a:extLst>
          </p:cNvPr>
          <p:cNvSpPr txBox="1"/>
          <p:nvPr/>
        </p:nvSpPr>
        <p:spPr>
          <a:xfrm>
            <a:off x="13443697" y="11375371"/>
            <a:ext cx="8643620"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Our subdivision, 6</a:t>
            </a:r>
            <a:r>
              <a:rPr lang="zh-CN" altLang="en-US" sz="2800" dirty="0">
                <a:solidFill>
                  <a:schemeClr val="tx1"/>
                </a:solidFill>
                <a:latin typeface="Arial" panose="020B0604020202020204" pitchFamily="34" charset="0"/>
                <a:cs typeface="Arial" panose="020B0604020202020204" pitchFamily="34" charset="0"/>
              </a:rPr>
              <a:t> </a:t>
            </a:r>
            <a:r>
              <a:rPr lang="en-US" altLang="zh-CN" sz="2800" dirty="0">
                <a:solidFill>
                  <a:schemeClr val="tx1"/>
                </a:solidFill>
                <a:latin typeface="Arial" panose="020B0604020202020204" pitchFamily="34" charset="0"/>
                <a:cs typeface="Arial" panose="020B0604020202020204" pitchFamily="34" charset="0"/>
              </a:rPr>
              <a:t>quadratic strokes</a:t>
            </a:r>
            <a:endParaRPr lang="zh-CN" altLang="en-US" sz="2800" dirty="0">
              <a:solidFill>
                <a:schemeClr val="tx1"/>
              </a:solidFill>
              <a:latin typeface="Arial" panose="020B0604020202020204" pitchFamily="34" charset="0"/>
              <a:cs typeface="Arial" panose="020B0604020202020204" pitchFamily="34" charset="0"/>
            </a:endParaRPr>
          </a:p>
        </p:txBody>
      </p:sp>
      <p:sp>
        <p:nvSpPr>
          <p:cNvPr id="2" name="文本框 7">
            <a:extLst>
              <a:ext uri="{FF2B5EF4-FFF2-40B4-BE49-F238E27FC236}">
                <a16:creationId xmlns:a16="http://schemas.microsoft.com/office/drawing/2014/main" id="{80A05B5E-DE0D-B4D8-91CD-1D17A5B9AD70}"/>
              </a:ext>
            </a:extLst>
          </p:cNvPr>
          <p:cNvSpPr txBox="1"/>
          <p:nvPr/>
        </p:nvSpPr>
        <p:spPr>
          <a:xfrm>
            <a:off x="723900" y="247650"/>
            <a:ext cx="21014689"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Results</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60590322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7606D-5EE6-0CF0-8AEB-76F4B6B313A9}"/>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A88DFE30-BEA4-6038-57C8-0CFBFCC5D895}"/>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39E3D327-6F0A-0CF0-600D-E8A4E51FFFF7}"/>
              </a:ext>
            </a:extLst>
          </p:cNvPr>
          <p:cNvPicPr>
            <a:picLocks noChangeAspect="1"/>
          </p:cNvPicPr>
          <p:nvPr/>
        </p:nvPicPr>
        <p:blipFill>
          <a:blip r:embed="rId5"/>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2D205754-1DB2-880A-A8AF-4893A575382A}"/>
              </a:ext>
            </a:extLst>
          </p:cNvPr>
          <p:cNvPicPr>
            <a:picLocks noChangeAspect="1"/>
          </p:cNvPicPr>
          <p:nvPr/>
        </p:nvPicPr>
        <p:blipFill>
          <a:blip r:embed="rId6"/>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5570B4DB-31EA-5CE9-B66E-0B4DC87665A1}"/>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p:sp>
        <p:nvSpPr>
          <p:cNvPr id="2" name="文本框 7">
            <a:extLst>
              <a:ext uri="{FF2B5EF4-FFF2-40B4-BE49-F238E27FC236}">
                <a16:creationId xmlns:a16="http://schemas.microsoft.com/office/drawing/2014/main" id="{90F38D3B-BD1A-8BD4-C41E-DF3EF3647094}"/>
              </a:ext>
            </a:extLst>
          </p:cNvPr>
          <p:cNvSpPr txBox="1"/>
          <p:nvPr/>
        </p:nvSpPr>
        <p:spPr>
          <a:xfrm>
            <a:off x="723900" y="247650"/>
            <a:ext cx="21014689" cy="1538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Results</a:t>
            </a:r>
            <a:endParaRPr lang="zh-CN" altLang="en-US" sz="8800" b="1" i="1" dirty="0">
              <a:latin typeface="Arial Narrow" panose="020B0606020202030204" pitchFamily="34" charset="0"/>
              <a:cs typeface="Arial" panose="020B0604020202020204" pitchFamily="34" charset="0"/>
            </a:endParaRPr>
          </a:p>
        </p:txBody>
      </p:sp>
      <p:pic>
        <p:nvPicPr>
          <p:cNvPr id="5" name="strokeRenderingXMU Demo">
            <a:hlinkClick r:id="" action="ppaction://media"/>
            <a:extLst>
              <a:ext uri="{FF2B5EF4-FFF2-40B4-BE49-F238E27FC236}">
                <a16:creationId xmlns:a16="http://schemas.microsoft.com/office/drawing/2014/main" id="{F81F1BAB-BBE2-C1AB-BA85-BB17DECF8E1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79349" y="2286326"/>
            <a:ext cx="18859240" cy="10608323"/>
          </a:xfrm>
          <a:prstGeom prst="rect">
            <a:avLst/>
          </a:prstGeom>
        </p:spPr>
      </p:pic>
    </p:spTree>
    <p:extLst>
      <p:ext uri="{BB962C8B-B14F-4D97-AF65-F5344CB8AC3E}">
        <p14:creationId xmlns:p14="http://schemas.microsoft.com/office/powerpoint/2010/main" val="23591688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66BC80-310A-E5DD-4FBA-35DACF83CE68}"/>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C55BC3E2-0BC6-E2CA-FA7C-E833CEDBED08}"/>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27EB63F3-11F4-2476-8F94-2CDEA7D9C5BF}"/>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23F3E2F7-B297-8F5A-9F66-A8646C65B5E3}"/>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8E9CF602-FFC8-8F6F-BD4E-DCFFBC6EBC1B}"/>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7E4B473-02AC-E815-BA36-131EF3B69096}"/>
                  </a:ext>
                </a:extLst>
              </p:cNvPr>
              <p:cNvSpPr txBox="1"/>
              <p:nvPr/>
            </p:nvSpPr>
            <p:spPr>
              <a:xfrm>
                <a:off x="3553328" y="6723892"/>
                <a:ext cx="3516892"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Stroke width </a:t>
                </a:r>
                <a14:m>
                  <m:oMath xmlns:m="http://schemas.openxmlformats.org/officeDocument/2006/math">
                    <m:r>
                      <a:rPr lang="en-US" altLang="zh-CN" sz="2800" b="0" i="1" smtClean="0">
                        <a:solidFill>
                          <a:schemeClr val="tx1"/>
                        </a:solidFill>
                        <a:latin typeface="Cambria Math" panose="02040503050406030204" pitchFamily="18" charset="0"/>
                        <a:cs typeface="Arial" panose="020B0604020202020204" pitchFamily="34" charset="0"/>
                      </a:rPr>
                      <m:t>𝑤</m:t>
                    </m:r>
                    <m:r>
                      <a:rPr lang="en-US" altLang="zh-CN" sz="2800" b="0" i="1" smtClean="0">
                        <a:solidFill>
                          <a:schemeClr val="tx1"/>
                        </a:solidFill>
                        <a:latin typeface="Cambria Math" panose="02040503050406030204" pitchFamily="18" charset="0"/>
                        <a:cs typeface="Arial" panose="020B0604020202020204" pitchFamily="34" charset="0"/>
                      </a:rPr>
                      <m:t>=50</m:t>
                    </m:r>
                  </m:oMath>
                </a14:m>
                <a:endParaRPr lang="zh-CN" altLang="en-US" sz="2800" dirty="0">
                  <a:solidFill>
                    <a:schemeClr val="tx1"/>
                  </a:solidFill>
                  <a:latin typeface="Arial" panose="020B0604020202020204" pitchFamily="34" charset="0"/>
                  <a:cs typeface="Arial" panose="020B0604020202020204" pitchFamily="34" charset="0"/>
                </a:endParaRPr>
              </a:p>
            </p:txBody>
          </p:sp>
        </mc:Choice>
        <mc:Fallback xmlns="">
          <p:sp>
            <p:nvSpPr>
              <p:cNvPr id="8" name="文本框 7">
                <a:extLst>
                  <a:ext uri="{FF2B5EF4-FFF2-40B4-BE49-F238E27FC236}">
                    <a16:creationId xmlns:a16="http://schemas.microsoft.com/office/drawing/2014/main" id="{87E4B473-02AC-E815-BA36-131EF3B69096}"/>
                  </a:ext>
                </a:extLst>
              </p:cNvPr>
              <p:cNvSpPr txBox="1">
                <a:spLocks noRot="1" noChangeAspect="1" noMove="1" noResize="1" noEditPoints="1" noAdjustHandles="1" noChangeArrowheads="1" noChangeShapeType="1" noTextEdit="1"/>
              </p:cNvSpPr>
              <p:nvPr/>
            </p:nvSpPr>
            <p:spPr>
              <a:xfrm>
                <a:off x="3553328" y="6723892"/>
                <a:ext cx="3516892" cy="480131"/>
              </a:xfrm>
              <a:prstGeom prst="rect">
                <a:avLst/>
              </a:prstGeom>
              <a:blipFill>
                <a:blip r:embed="rId5"/>
                <a:stretch>
                  <a:fillRect l="-1560" t="-21519" b="-3417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4DBAFDA-F09E-8904-F275-962293CCAB9A}"/>
              </a:ext>
            </a:extLst>
          </p:cNvPr>
          <p:cNvPicPr>
            <a:picLocks noChangeAspect="1"/>
          </p:cNvPicPr>
          <p:nvPr/>
        </p:nvPicPr>
        <p:blipFill>
          <a:blip r:embed="rId6"/>
          <a:stretch>
            <a:fillRect/>
          </a:stretch>
        </p:blipFill>
        <p:spPr>
          <a:xfrm>
            <a:off x="2625724" y="1986154"/>
            <a:ext cx="5372100" cy="4772025"/>
          </a:xfrm>
          <a:prstGeom prst="rect">
            <a:avLst/>
          </a:prstGeom>
        </p:spPr>
      </p:pic>
      <p:pic>
        <p:nvPicPr>
          <p:cNvPr id="11" name="图片 10">
            <a:extLst>
              <a:ext uri="{FF2B5EF4-FFF2-40B4-BE49-F238E27FC236}">
                <a16:creationId xmlns:a16="http://schemas.microsoft.com/office/drawing/2014/main" id="{A0E4D6E2-B306-B021-AB11-8F5B60ADEA66}"/>
              </a:ext>
            </a:extLst>
          </p:cNvPr>
          <p:cNvPicPr>
            <a:picLocks noChangeAspect="1"/>
          </p:cNvPicPr>
          <p:nvPr/>
        </p:nvPicPr>
        <p:blipFill>
          <a:blip r:embed="rId7"/>
          <a:stretch>
            <a:fillRect/>
          </a:stretch>
        </p:blipFill>
        <p:spPr>
          <a:xfrm>
            <a:off x="9612600" y="1986154"/>
            <a:ext cx="5372100" cy="4772025"/>
          </a:xfrm>
          <a:prstGeom prst="rect">
            <a:avLst/>
          </a:prstGeom>
        </p:spPr>
      </p:pic>
      <p:pic>
        <p:nvPicPr>
          <p:cNvPr id="13" name="图片 12">
            <a:extLst>
              <a:ext uri="{FF2B5EF4-FFF2-40B4-BE49-F238E27FC236}">
                <a16:creationId xmlns:a16="http://schemas.microsoft.com/office/drawing/2014/main" id="{69517E39-08A6-74D2-D0EF-0DD88FB7FEE5}"/>
              </a:ext>
            </a:extLst>
          </p:cNvPr>
          <p:cNvPicPr>
            <a:picLocks noChangeAspect="1"/>
          </p:cNvPicPr>
          <p:nvPr/>
        </p:nvPicPr>
        <p:blipFill>
          <a:blip r:embed="rId8"/>
          <a:stretch>
            <a:fillRect/>
          </a:stretch>
        </p:blipFill>
        <p:spPr>
          <a:xfrm>
            <a:off x="16599477" y="1986154"/>
            <a:ext cx="5372100" cy="4772025"/>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BAABF8-5DE0-3C90-129E-DE519D46CE9B}"/>
                  </a:ext>
                </a:extLst>
              </p:cNvPr>
              <p:cNvSpPr txBox="1"/>
              <p:nvPr/>
            </p:nvSpPr>
            <p:spPr>
              <a:xfrm>
                <a:off x="10540204" y="6723892"/>
                <a:ext cx="3516892"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Stroke width </a:t>
                </a:r>
                <a14:m>
                  <m:oMath xmlns:m="http://schemas.openxmlformats.org/officeDocument/2006/math">
                    <m:r>
                      <a:rPr lang="en-US" altLang="zh-CN" sz="2800" b="0" i="1" smtClean="0">
                        <a:solidFill>
                          <a:schemeClr val="tx1"/>
                        </a:solidFill>
                        <a:latin typeface="Cambria Math" panose="02040503050406030204" pitchFamily="18" charset="0"/>
                        <a:cs typeface="Arial" panose="020B0604020202020204" pitchFamily="34" charset="0"/>
                      </a:rPr>
                      <m:t>𝑤</m:t>
                    </m:r>
                    <m:r>
                      <a:rPr lang="en-US" altLang="zh-CN" sz="2800" b="0" i="1" smtClean="0">
                        <a:solidFill>
                          <a:schemeClr val="tx1"/>
                        </a:solidFill>
                        <a:latin typeface="Cambria Math" panose="02040503050406030204" pitchFamily="18" charset="0"/>
                        <a:cs typeface="Arial" panose="020B0604020202020204" pitchFamily="34" charset="0"/>
                      </a:rPr>
                      <m:t>=10</m:t>
                    </m:r>
                  </m:oMath>
                </a14:m>
                <a:endParaRPr lang="zh-CN" altLang="en-US" sz="2800" dirty="0">
                  <a:solidFill>
                    <a:schemeClr val="tx1"/>
                  </a:solidFill>
                  <a:latin typeface="Arial" panose="020B0604020202020204" pitchFamily="34" charset="0"/>
                  <a:cs typeface="Arial" panose="020B0604020202020204" pitchFamily="34" charset="0"/>
                </a:endParaRPr>
              </a:p>
            </p:txBody>
          </p:sp>
        </mc:Choice>
        <mc:Fallback xmlns="">
          <p:sp>
            <p:nvSpPr>
              <p:cNvPr id="14" name="文本框 13">
                <a:extLst>
                  <a:ext uri="{FF2B5EF4-FFF2-40B4-BE49-F238E27FC236}">
                    <a16:creationId xmlns:a16="http://schemas.microsoft.com/office/drawing/2014/main" id="{51BAABF8-5DE0-3C90-129E-DE519D46CE9B}"/>
                  </a:ext>
                </a:extLst>
              </p:cNvPr>
              <p:cNvSpPr txBox="1">
                <a:spLocks noRot="1" noChangeAspect="1" noMove="1" noResize="1" noEditPoints="1" noAdjustHandles="1" noChangeArrowheads="1" noChangeShapeType="1" noTextEdit="1"/>
              </p:cNvSpPr>
              <p:nvPr/>
            </p:nvSpPr>
            <p:spPr>
              <a:xfrm>
                <a:off x="10540204" y="6723892"/>
                <a:ext cx="3516892" cy="480131"/>
              </a:xfrm>
              <a:prstGeom prst="rect">
                <a:avLst/>
              </a:prstGeom>
              <a:blipFill>
                <a:blip r:embed="rId9"/>
                <a:stretch>
                  <a:fillRect l="-1386" t="-21519" b="-341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53D544A-A941-80F7-EA90-A79138CDB55A}"/>
                  </a:ext>
                </a:extLst>
              </p:cNvPr>
              <p:cNvSpPr txBox="1"/>
              <p:nvPr/>
            </p:nvSpPr>
            <p:spPr>
              <a:xfrm>
                <a:off x="17527081" y="6723892"/>
                <a:ext cx="3516892"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Stroke width </a:t>
                </a:r>
                <a14:m>
                  <m:oMath xmlns:m="http://schemas.openxmlformats.org/officeDocument/2006/math">
                    <m:r>
                      <a:rPr lang="en-US" altLang="zh-CN" sz="2800" b="0" i="1" smtClean="0">
                        <a:solidFill>
                          <a:schemeClr val="tx1"/>
                        </a:solidFill>
                        <a:latin typeface="Cambria Math" panose="02040503050406030204" pitchFamily="18" charset="0"/>
                        <a:cs typeface="Arial" panose="020B0604020202020204" pitchFamily="34" charset="0"/>
                      </a:rPr>
                      <m:t>𝑤</m:t>
                    </m:r>
                    <m:r>
                      <a:rPr lang="en-US" altLang="zh-CN" sz="2800" b="0" i="1" smtClean="0">
                        <a:solidFill>
                          <a:schemeClr val="tx1"/>
                        </a:solidFill>
                        <a:latin typeface="Cambria Math" panose="02040503050406030204" pitchFamily="18" charset="0"/>
                        <a:cs typeface="Arial" panose="020B0604020202020204" pitchFamily="34" charset="0"/>
                      </a:rPr>
                      <m:t>=1</m:t>
                    </m:r>
                  </m:oMath>
                </a14:m>
                <a:endParaRPr lang="zh-CN" altLang="en-US" sz="2800" dirty="0">
                  <a:solidFill>
                    <a:schemeClr val="tx1"/>
                  </a:solidFill>
                  <a:latin typeface="Arial" panose="020B0604020202020204" pitchFamily="34" charset="0"/>
                  <a:cs typeface="Arial" panose="020B0604020202020204" pitchFamily="34" charset="0"/>
                </a:endParaRPr>
              </a:p>
            </p:txBody>
          </p:sp>
        </mc:Choice>
        <mc:Fallback xmlns="">
          <p:sp>
            <p:nvSpPr>
              <p:cNvPr id="15" name="文本框 14">
                <a:extLst>
                  <a:ext uri="{FF2B5EF4-FFF2-40B4-BE49-F238E27FC236}">
                    <a16:creationId xmlns:a16="http://schemas.microsoft.com/office/drawing/2014/main" id="{653D544A-A941-80F7-EA90-A79138CDB55A}"/>
                  </a:ext>
                </a:extLst>
              </p:cNvPr>
              <p:cNvSpPr txBox="1">
                <a:spLocks noRot="1" noChangeAspect="1" noMove="1" noResize="1" noEditPoints="1" noAdjustHandles="1" noChangeArrowheads="1" noChangeShapeType="1" noTextEdit="1"/>
              </p:cNvSpPr>
              <p:nvPr/>
            </p:nvSpPr>
            <p:spPr>
              <a:xfrm>
                <a:off x="17527081" y="6723892"/>
                <a:ext cx="3516892" cy="480131"/>
              </a:xfrm>
              <a:prstGeom prst="rect">
                <a:avLst/>
              </a:prstGeom>
              <a:blipFill>
                <a:blip r:embed="rId10"/>
                <a:stretch>
                  <a:fillRect t="-21519" b="-34177"/>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2AD87F17-C2F3-58D5-7DC2-E9DB36A43D42}"/>
              </a:ext>
            </a:extLst>
          </p:cNvPr>
          <p:cNvPicPr>
            <a:picLocks noChangeAspect="1"/>
          </p:cNvPicPr>
          <p:nvPr/>
        </p:nvPicPr>
        <p:blipFill>
          <a:blip r:embed="rId11"/>
          <a:stretch>
            <a:fillRect/>
          </a:stretch>
        </p:blipFill>
        <p:spPr>
          <a:xfrm>
            <a:off x="2625724" y="7204023"/>
            <a:ext cx="5372100" cy="4772025"/>
          </a:xfrm>
          <a:prstGeom prst="rect">
            <a:avLst/>
          </a:prstGeom>
        </p:spPr>
      </p:pic>
      <p:pic>
        <p:nvPicPr>
          <p:cNvPr id="19" name="图片 18">
            <a:extLst>
              <a:ext uri="{FF2B5EF4-FFF2-40B4-BE49-F238E27FC236}">
                <a16:creationId xmlns:a16="http://schemas.microsoft.com/office/drawing/2014/main" id="{EAF1C66C-96FC-EC8E-450E-D3F214FB04B1}"/>
              </a:ext>
            </a:extLst>
          </p:cNvPr>
          <p:cNvPicPr>
            <a:picLocks noChangeAspect="1"/>
          </p:cNvPicPr>
          <p:nvPr/>
        </p:nvPicPr>
        <p:blipFill>
          <a:blip r:embed="rId12"/>
          <a:stretch>
            <a:fillRect/>
          </a:stretch>
        </p:blipFill>
        <p:spPr>
          <a:xfrm>
            <a:off x="9609540" y="7204023"/>
            <a:ext cx="5372100" cy="4772025"/>
          </a:xfrm>
          <a:prstGeom prst="rect">
            <a:avLst/>
          </a:prstGeom>
        </p:spPr>
      </p:pic>
      <p:pic>
        <p:nvPicPr>
          <p:cNvPr id="21" name="图片 20">
            <a:extLst>
              <a:ext uri="{FF2B5EF4-FFF2-40B4-BE49-F238E27FC236}">
                <a16:creationId xmlns:a16="http://schemas.microsoft.com/office/drawing/2014/main" id="{80D2EFEE-D193-702A-C836-EE2D9289E441}"/>
              </a:ext>
            </a:extLst>
          </p:cNvPr>
          <p:cNvPicPr>
            <a:picLocks noChangeAspect="1"/>
          </p:cNvPicPr>
          <p:nvPr/>
        </p:nvPicPr>
        <p:blipFill>
          <a:blip r:embed="rId13"/>
          <a:stretch>
            <a:fillRect/>
          </a:stretch>
        </p:blipFill>
        <p:spPr>
          <a:xfrm>
            <a:off x="16593356" y="7204023"/>
            <a:ext cx="5372100" cy="4772025"/>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260B909-D4D8-16E2-714A-99A33D4BD8F3}"/>
                  </a:ext>
                </a:extLst>
              </p:cNvPr>
              <p:cNvSpPr txBox="1"/>
              <p:nvPr/>
            </p:nvSpPr>
            <p:spPr>
              <a:xfrm>
                <a:off x="2625724" y="12039804"/>
                <a:ext cx="5372100"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Dash pattern </a:t>
                </a:r>
                <a14:m>
                  <m:oMath xmlns:m="http://schemas.openxmlformats.org/officeDocument/2006/math">
                    <m:r>
                      <a:rPr lang="en-US" altLang="zh-CN" sz="2800" b="0" i="1" dirty="0" smtClean="0">
                        <a:solidFill>
                          <a:schemeClr val="tx1"/>
                        </a:solidFill>
                        <a:latin typeface="Cambria Math" panose="02040503050406030204" pitchFamily="18" charset="0"/>
                        <a:cs typeface="Arial" panose="020B0604020202020204" pitchFamily="34" charset="0"/>
                      </a:rPr>
                      <m:t>(</m:t>
                    </m:r>
                    <m:sSub>
                      <m:sSubPr>
                        <m:ctrlPr>
                          <a:rPr lang="en-US" altLang="zh-CN" sz="2800" b="0" i="1" dirty="0" smtClean="0">
                            <a:solidFill>
                              <a:schemeClr val="tx1"/>
                            </a:solidFill>
                            <a:latin typeface="Cambria Math" panose="02040503050406030204" pitchFamily="18" charset="0"/>
                            <a:cs typeface="Arial" panose="020B0604020202020204" pitchFamily="34" charset="0"/>
                          </a:rPr>
                        </m:ctrlPr>
                      </m:sSubPr>
                      <m:e>
                        <m:r>
                          <a:rPr lang="en-US" altLang="zh-CN" sz="2800" b="0" i="1" dirty="0" smtClean="0">
                            <a:solidFill>
                              <a:schemeClr val="tx1"/>
                            </a:solidFill>
                            <a:latin typeface="Cambria Math" panose="02040503050406030204" pitchFamily="18" charset="0"/>
                            <a:cs typeface="Arial" panose="020B0604020202020204" pitchFamily="34" charset="0"/>
                          </a:rPr>
                          <m:t>𝑙</m:t>
                        </m:r>
                      </m:e>
                      <m:sub>
                        <m:r>
                          <a:rPr lang="en-US" altLang="zh-CN" sz="2800" b="0" i="1" dirty="0" smtClean="0">
                            <a:solidFill>
                              <a:schemeClr val="tx1"/>
                            </a:solidFill>
                            <a:latin typeface="Cambria Math" panose="02040503050406030204" pitchFamily="18" charset="0"/>
                            <a:cs typeface="Arial" panose="020B0604020202020204" pitchFamily="34" charset="0"/>
                          </a:rPr>
                          <m:t>1</m:t>
                        </m:r>
                      </m:sub>
                    </m:sSub>
                    <m:r>
                      <a:rPr lang="en-US" altLang="zh-CN" sz="2800" b="0" i="1" dirty="0" smtClean="0">
                        <a:solidFill>
                          <a:schemeClr val="tx1"/>
                        </a:solidFill>
                        <a:latin typeface="Cambria Math" panose="02040503050406030204" pitchFamily="18" charset="0"/>
                        <a:cs typeface="Arial" panose="020B0604020202020204" pitchFamily="34" charset="0"/>
                      </a:rPr>
                      <m:t>,</m:t>
                    </m:r>
                    <m:sSub>
                      <m:sSubPr>
                        <m:ctrlPr>
                          <a:rPr lang="en-US" altLang="zh-CN" sz="2800" b="0" i="1" dirty="0" smtClean="0">
                            <a:solidFill>
                              <a:schemeClr val="tx1"/>
                            </a:solidFill>
                            <a:latin typeface="Cambria Math" panose="02040503050406030204" pitchFamily="18" charset="0"/>
                            <a:cs typeface="Arial" panose="020B0604020202020204" pitchFamily="34" charset="0"/>
                          </a:rPr>
                        </m:ctrlPr>
                      </m:sSubPr>
                      <m:e>
                        <m:r>
                          <a:rPr lang="en-US" altLang="zh-CN" sz="2800" b="0" i="1" dirty="0" smtClean="0">
                            <a:solidFill>
                              <a:schemeClr val="tx1"/>
                            </a:solidFill>
                            <a:latin typeface="Cambria Math" panose="02040503050406030204" pitchFamily="18" charset="0"/>
                            <a:cs typeface="Arial" panose="020B0604020202020204" pitchFamily="34" charset="0"/>
                          </a:rPr>
                          <m:t>𝑙</m:t>
                        </m:r>
                      </m:e>
                      <m:sub>
                        <m:r>
                          <a:rPr lang="en-US" altLang="zh-CN" sz="2800" b="0" i="1" dirty="0" smtClean="0">
                            <a:solidFill>
                              <a:schemeClr val="tx1"/>
                            </a:solidFill>
                            <a:latin typeface="Cambria Math" panose="02040503050406030204" pitchFamily="18" charset="0"/>
                            <a:cs typeface="Arial" panose="020B0604020202020204" pitchFamily="34" charset="0"/>
                          </a:rPr>
                          <m:t>2</m:t>
                        </m:r>
                      </m:sub>
                    </m:sSub>
                    <m:r>
                      <a:rPr lang="en-US" altLang="zh-CN" sz="2800" b="0" i="1" dirty="0" smtClean="0">
                        <a:solidFill>
                          <a:schemeClr val="tx1"/>
                        </a:solidFill>
                        <a:latin typeface="Cambria Math" panose="02040503050406030204" pitchFamily="18" charset="0"/>
                        <a:cs typeface="Arial" panose="020B0604020202020204" pitchFamily="34" charset="0"/>
                      </a:rPr>
                      <m:t>)</m:t>
                    </m:r>
                    <m:r>
                      <a:rPr lang="en-US" altLang="zh-CN" sz="2800" b="0" i="1" smtClean="0">
                        <a:solidFill>
                          <a:schemeClr val="tx1"/>
                        </a:solidFill>
                        <a:latin typeface="Cambria Math" panose="02040503050406030204" pitchFamily="18" charset="0"/>
                        <a:cs typeface="Arial" panose="020B0604020202020204" pitchFamily="34" charset="0"/>
                      </a:rPr>
                      <m:t>=(100,100)</m:t>
                    </m:r>
                  </m:oMath>
                </a14:m>
                <a:endParaRPr lang="zh-CN" altLang="en-US" sz="2800" dirty="0">
                  <a:solidFill>
                    <a:schemeClr val="tx1"/>
                  </a:solidFill>
                  <a:latin typeface="Arial" panose="020B0604020202020204" pitchFamily="34" charset="0"/>
                  <a:cs typeface="Arial" panose="020B0604020202020204" pitchFamily="34" charset="0"/>
                </a:endParaRPr>
              </a:p>
            </p:txBody>
          </p:sp>
        </mc:Choice>
        <mc:Fallback xmlns="">
          <p:sp>
            <p:nvSpPr>
              <p:cNvPr id="22" name="文本框 21">
                <a:extLst>
                  <a:ext uri="{FF2B5EF4-FFF2-40B4-BE49-F238E27FC236}">
                    <a16:creationId xmlns:a16="http://schemas.microsoft.com/office/drawing/2014/main" id="{1260B909-D4D8-16E2-714A-99A33D4BD8F3}"/>
                  </a:ext>
                </a:extLst>
              </p:cNvPr>
              <p:cNvSpPr txBox="1">
                <a:spLocks noRot="1" noChangeAspect="1" noMove="1" noResize="1" noEditPoints="1" noAdjustHandles="1" noChangeArrowheads="1" noChangeShapeType="1" noTextEdit="1"/>
              </p:cNvSpPr>
              <p:nvPr/>
            </p:nvSpPr>
            <p:spPr>
              <a:xfrm>
                <a:off x="2625724" y="12039804"/>
                <a:ext cx="5372100" cy="480131"/>
              </a:xfrm>
              <a:prstGeom prst="rect">
                <a:avLst/>
              </a:prstGeom>
              <a:blipFill>
                <a:blip r:embed="rId14"/>
                <a:stretch>
                  <a:fillRect l="-1816" t="-21519" b="-341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38EE4C1-B8EE-7597-36C9-825F3CB77AB6}"/>
                  </a:ext>
                </a:extLst>
              </p:cNvPr>
              <p:cNvSpPr txBox="1"/>
              <p:nvPr/>
            </p:nvSpPr>
            <p:spPr>
              <a:xfrm>
                <a:off x="9945415" y="12039804"/>
                <a:ext cx="4924267" cy="481478"/>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Dash pattern </a:t>
                </a:r>
                <a14:m>
                  <m:oMath xmlns:m="http://schemas.openxmlformats.org/officeDocument/2006/math">
                    <m:r>
                      <a:rPr lang="en-US" altLang="zh-CN" sz="2800" b="0" i="1" dirty="0" smtClean="0">
                        <a:solidFill>
                          <a:schemeClr val="tx1"/>
                        </a:solidFill>
                        <a:latin typeface="Cambria Math" panose="02040503050406030204" pitchFamily="18" charset="0"/>
                        <a:cs typeface="Arial" panose="020B0604020202020204" pitchFamily="34" charset="0"/>
                      </a:rPr>
                      <m:t>(</m:t>
                    </m:r>
                    <m:sSub>
                      <m:sSubPr>
                        <m:ctrlPr>
                          <a:rPr lang="en-US" altLang="zh-CN" sz="2800" b="0" i="1" dirty="0" smtClean="0">
                            <a:solidFill>
                              <a:schemeClr val="tx1"/>
                            </a:solidFill>
                            <a:latin typeface="Cambria Math" panose="02040503050406030204" pitchFamily="18" charset="0"/>
                            <a:cs typeface="Arial" panose="020B0604020202020204" pitchFamily="34" charset="0"/>
                          </a:rPr>
                        </m:ctrlPr>
                      </m:sSubPr>
                      <m:e>
                        <m:r>
                          <a:rPr lang="en-US" altLang="zh-CN" sz="2800" b="0" i="1" dirty="0" smtClean="0">
                            <a:solidFill>
                              <a:schemeClr val="tx1"/>
                            </a:solidFill>
                            <a:latin typeface="Cambria Math" panose="02040503050406030204" pitchFamily="18" charset="0"/>
                            <a:cs typeface="Arial" panose="020B0604020202020204" pitchFamily="34" charset="0"/>
                          </a:rPr>
                          <m:t>𝑙</m:t>
                        </m:r>
                      </m:e>
                      <m:sub>
                        <m:r>
                          <a:rPr lang="en-US" altLang="zh-CN" sz="2800" b="0" i="1" dirty="0" smtClean="0">
                            <a:solidFill>
                              <a:schemeClr val="tx1"/>
                            </a:solidFill>
                            <a:latin typeface="Cambria Math" panose="02040503050406030204" pitchFamily="18" charset="0"/>
                            <a:cs typeface="Arial" panose="020B0604020202020204" pitchFamily="34" charset="0"/>
                          </a:rPr>
                          <m:t>1</m:t>
                        </m:r>
                      </m:sub>
                    </m:sSub>
                    <m:r>
                      <a:rPr lang="en-US" altLang="zh-CN" sz="2800" b="0" i="1" dirty="0" smtClean="0">
                        <a:solidFill>
                          <a:schemeClr val="tx1"/>
                        </a:solidFill>
                        <a:latin typeface="Cambria Math" panose="02040503050406030204" pitchFamily="18" charset="0"/>
                        <a:cs typeface="Arial" panose="020B0604020202020204" pitchFamily="34" charset="0"/>
                      </a:rPr>
                      <m:t>,</m:t>
                    </m:r>
                    <m:sSub>
                      <m:sSubPr>
                        <m:ctrlPr>
                          <a:rPr lang="en-US" altLang="zh-CN" sz="2800" b="0" i="1" dirty="0" smtClean="0">
                            <a:solidFill>
                              <a:schemeClr val="tx1"/>
                            </a:solidFill>
                            <a:latin typeface="Cambria Math" panose="02040503050406030204" pitchFamily="18" charset="0"/>
                            <a:cs typeface="Arial" panose="020B0604020202020204" pitchFamily="34" charset="0"/>
                          </a:rPr>
                        </m:ctrlPr>
                      </m:sSubPr>
                      <m:e>
                        <m:r>
                          <a:rPr lang="en-US" altLang="zh-CN" sz="2800" b="0" i="1" dirty="0" smtClean="0">
                            <a:solidFill>
                              <a:schemeClr val="tx1"/>
                            </a:solidFill>
                            <a:latin typeface="Cambria Math" panose="02040503050406030204" pitchFamily="18" charset="0"/>
                            <a:cs typeface="Arial" panose="020B0604020202020204" pitchFamily="34" charset="0"/>
                          </a:rPr>
                          <m:t>𝑙</m:t>
                        </m:r>
                      </m:e>
                      <m:sub>
                        <m:r>
                          <a:rPr lang="en-US" altLang="zh-CN" sz="2800" b="0" i="1" dirty="0" smtClean="0">
                            <a:solidFill>
                              <a:schemeClr val="tx1"/>
                            </a:solidFill>
                            <a:latin typeface="Cambria Math" panose="02040503050406030204" pitchFamily="18" charset="0"/>
                            <a:cs typeface="Arial" panose="020B0604020202020204" pitchFamily="34" charset="0"/>
                          </a:rPr>
                          <m:t>2</m:t>
                        </m:r>
                      </m:sub>
                    </m:sSub>
                    <m:r>
                      <a:rPr lang="en-US" altLang="zh-CN" sz="2800" b="0" i="1" dirty="0" smtClean="0">
                        <a:solidFill>
                          <a:schemeClr val="tx1"/>
                        </a:solidFill>
                        <a:latin typeface="Cambria Math" panose="02040503050406030204" pitchFamily="18" charset="0"/>
                        <a:cs typeface="Arial" panose="020B0604020202020204" pitchFamily="34" charset="0"/>
                      </a:rPr>
                      <m:t>)</m:t>
                    </m:r>
                    <m:r>
                      <a:rPr lang="en-US" altLang="zh-CN" sz="2800" b="0" i="1" smtClean="0">
                        <a:solidFill>
                          <a:schemeClr val="tx1"/>
                        </a:solidFill>
                        <a:latin typeface="Cambria Math" panose="02040503050406030204" pitchFamily="18" charset="0"/>
                        <a:cs typeface="Arial" panose="020B0604020202020204" pitchFamily="34" charset="0"/>
                      </a:rPr>
                      <m:t>=(50,50)</m:t>
                    </m:r>
                  </m:oMath>
                </a14:m>
                <a:endParaRPr lang="zh-CN" altLang="en-US" sz="2800" dirty="0">
                  <a:solidFill>
                    <a:schemeClr val="tx1"/>
                  </a:solidFill>
                  <a:latin typeface="Arial" panose="020B0604020202020204" pitchFamily="34" charset="0"/>
                  <a:cs typeface="Arial" panose="020B0604020202020204" pitchFamily="34" charset="0"/>
                </a:endParaRPr>
              </a:p>
            </p:txBody>
          </p:sp>
        </mc:Choice>
        <mc:Fallback xmlns="">
          <p:sp>
            <p:nvSpPr>
              <p:cNvPr id="23" name="文本框 22">
                <a:extLst>
                  <a:ext uri="{FF2B5EF4-FFF2-40B4-BE49-F238E27FC236}">
                    <a16:creationId xmlns:a16="http://schemas.microsoft.com/office/drawing/2014/main" id="{B38EE4C1-B8EE-7597-36C9-825F3CB77AB6}"/>
                  </a:ext>
                </a:extLst>
              </p:cNvPr>
              <p:cNvSpPr txBox="1">
                <a:spLocks noRot="1" noChangeAspect="1" noMove="1" noResize="1" noEditPoints="1" noAdjustHandles="1" noChangeArrowheads="1" noChangeShapeType="1" noTextEdit="1"/>
              </p:cNvSpPr>
              <p:nvPr/>
            </p:nvSpPr>
            <p:spPr>
              <a:xfrm>
                <a:off x="9945415" y="12039804"/>
                <a:ext cx="4924267" cy="481478"/>
              </a:xfrm>
              <a:prstGeom prst="rect">
                <a:avLst/>
              </a:prstGeom>
              <a:blipFill>
                <a:blip r:embed="rId15"/>
                <a:stretch>
                  <a:fillRect l="-2475" t="-21519" b="-341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57181BD-681A-C25B-4342-0FB0B45A4238}"/>
                  </a:ext>
                </a:extLst>
              </p:cNvPr>
              <p:cNvSpPr txBox="1"/>
              <p:nvPr/>
            </p:nvSpPr>
            <p:spPr>
              <a:xfrm>
                <a:off x="17041189" y="12039804"/>
                <a:ext cx="4924267" cy="481478"/>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Dash pattern </a:t>
                </a:r>
                <a14:m>
                  <m:oMath xmlns:m="http://schemas.openxmlformats.org/officeDocument/2006/math">
                    <m:r>
                      <a:rPr lang="en-US" altLang="zh-CN" sz="2800" b="0" i="1" dirty="0" smtClean="0">
                        <a:solidFill>
                          <a:schemeClr val="tx1"/>
                        </a:solidFill>
                        <a:latin typeface="Cambria Math" panose="02040503050406030204" pitchFamily="18" charset="0"/>
                        <a:cs typeface="Arial" panose="020B0604020202020204" pitchFamily="34" charset="0"/>
                      </a:rPr>
                      <m:t>(</m:t>
                    </m:r>
                    <m:sSub>
                      <m:sSubPr>
                        <m:ctrlPr>
                          <a:rPr lang="en-US" altLang="zh-CN" sz="2800" b="0" i="1" dirty="0" smtClean="0">
                            <a:solidFill>
                              <a:schemeClr val="tx1"/>
                            </a:solidFill>
                            <a:latin typeface="Cambria Math" panose="02040503050406030204" pitchFamily="18" charset="0"/>
                            <a:cs typeface="Arial" panose="020B0604020202020204" pitchFamily="34" charset="0"/>
                          </a:rPr>
                        </m:ctrlPr>
                      </m:sSubPr>
                      <m:e>
                        <m:r>
                          <a:rPr lang="en-US" altLang="zh-CN" sz="2800" b="0" i="1" dirty="0" smtClean="0">
                            <a:solidFill>
                              <a:schemeClr val="tx1"/>
                            </a:solidFill>
                            <a:latin typeface="Cambria Math" panose="02040503050406030204" pitchFamily="18" charset="0"/>
                            <a:cs typeface="Arial" panose="020B0604020202020204" pitchFamily="34" charset="0"/>
                          </a:rPr>
                          <m:t>𝑙</m:t>
                        </m:r>
                      </m:e>
                      <m:sub>
                        <m:r>
                          <a:rPr lang="en-US" altLang="zh-CN" sz="2800" b="0" i="1" dirty="0" smtClean="0">
                            <a:solidFill>
                              <a:schemeClr val="tx1"/>
                            </a:solidFill>
                            <a:latin typeface="Cambria Math" panose="02040503050406030204" pitchFamily="18" charset="0"/>
                            <a:cs typeface="Arial" panose="020B0604020202020204" pitchFamily="34" charset="0"/>
                          </a:rPr>
                          <m:t>1</m:t>
                        </m:r>
                      </m:sub>
                    </m:sSub>
                    <m:r>
                      <a:rPr lang="en-US" altLang="zh-CN" sz="2800" b="0" i="1" dirty="0" smtClean="0">
                        <a:solidFill>
                          <a:schemeClr val="tx1"/>
                        </a:solidFill>
                        <a:latin typeface="Cambria Math" panose="02040503050406030204" pitchFamily="18" charset="0"/>
                        <a:cs typeface="Arial" panose="020B0604020202020204" pitchFamily="34" charset="0"/>
                      </a:rPr>
                      <m:t>,</m:t>
                    </m:r>
                    <m:sSub>
                      <m:sSubPr>
                        <m:ctrlPr>
                          <a:rPr lang="en-US" altLang="zh-CN" sz="2800" b="0" i="1" dirty="0" smtClean="0">
                            <a:solidFill>
                              <a:schemeClr val="tx1"/>
                            </a:solidFill>
                            <a:latin typeface="Cambria Math" panose="02040503050406030204" pitchFamily="18" charset="0"/>
                            <a:cs typeface="Arial" panose="020B0604020202020204" pitchFamily="34" charset="0"/>
                          </a:rPr>
                        </m:ctrlPr>
                      </m:sSubPr>
                      <m:e>
                        <m:r>
                          <a:rPr lang="en-US" altLang="zh-CN" sz="2800" b="0" i="1" dirty="0" smtClean="0">
                            <a:solidFill>
                              <a:schemeClr val="tx1"/>
                            </a:solidFill>
                            <a:latin typeface="Cambria Math" panose="02040503050406030204" pitchFamily="18" charset="0"/>
                            <a:cs typeface="Arial" panose="020B0604020202020204" pitchFamily="34" charset="0"/>
                          </a:rPr>
                          <m:t>𝑙</m:t>
                        </m:r>
                      </m:e>
                      <m:sub>
                        <m:r>
                          <a:rPr lang="en-US" altLang="zh-CN" sz="2800" b="0" i="1" dirty="0" smtClean="0">
                            <a:solidFill>
                              <a:schemeClr val="tx1"/>
                            </a:solidFill>
                            <a:latin typeface="Cambria Math" panose="02040503050406030204" pitchFamily="18" charset="0"/>
                            <a:cs typeface="Arial" panose="020B0604020202020204" pitchFamily="34" charset="0"/>
                          </a:rPr>
                          <m:t>2</m:t>
                        </m:r>
                      </m:sub>
                    </m:sSub>
                    <m:r>
                      <a:rPr lang="en-US" altLang="zh-CN" sz="2800" b="0" i="1" dirty="0" smtClean="0">
                        <a:solidFill>
                          <a:schemeClr val="tx1"/>
                        </a:solidFill>
                        <a:latin typeface="Cambria Math" panose="02040503050406030204" pitchFamily="18" charset="0"/>
                        <a:cs typeface="Arial" panose="020B0604020202020204" pitchFamily="34" charset="0"/>
                      </a:rPr>
                      <m:t>)</m:t>
                    </m:r>
                    <m:r>
                      <a:rPr lang="en-US" altLang="zh-CN" sz="2800" b="0" i="1" smtClean="0">
                        <a:solidFill>
                          <a:schemeClr val="tx1"/>
                        </a:solidFill>
                        <a:latin typeface="Cambria Math" panose="02040503050406030204" pitchFamily="18" charset="0"/>
                        <a:cs typeface="Arial" panose="020B0604020202020204" pitchFamily="34" charset="0"/>
                      </a:rPr>
                      <m:t>=(10,10)</m:t>
                    </m:r>
                  </m:oMath>
                </a14:m>
                <a:endParaRPr lang="zh-CN" altLang="en-US" sz="2800" dirty="0">
                  <a:solidFill>
                    <a:schemeClr val="tx1"/>
                  </a:solidFill>
                  <a:latin typeface="Arial" panose="020B0604020202020204" pitchFamily="34" charset="0"/>
                  <a:cs typeface="Arial" panose="020B0604020202020204" pitchFamily="34" charset="0"/>
                </a:endParaRPr>
              </a:p>
            </p:txBody>
          </p:sp>
        </mc:Choice>
        <mc:Fallback xmlns="">
          <p:sp>
            <p:nvSpPr>
              <p:cNvPr id="24" name="文本框 23">
                <a:extLst>
                  <a:ext uri="{FF2B5EF4-FFF2-40B4-BE49-F238E27FC236}">
                    <a16:creationId xmlns:a16="http://schemas.microsoft.com/office/drawing/2014/main" id="{557181BD-681A-C25B-4342-0FB0B45A4238}"/>
                  </a:ext>
                </a:extLst>
              </p:cNvPr>
              <p:cNvSpPr txBox="1">
                <a:spLocks noRot="1" noChangeAspect="1" noMove="1" noResize="1" noEditPoints="1" noAdjustHandles="1" noChangeArrowheads="1" noChangeShapeType="1" noTextEdit="1"/>
              </p:cNvSpPr>
              <p:nvPr/>
            </p:nvSpPr>
            <p:spPr>
              <a:xfrm>
                <a:off x="17041189" y="12039804"/>
                <a:ext cx="4924267" cy="481478"/>
              </a:xfrm>
              <a:prstGeom prst="rect">
                <a:avLst/>
              </a:prstGeom>
              <a:blipFill>
                <a:blip r:embed="rId16"/>
                <a:stretch>
                  <a:fillRect l="-2475" t="-21519" b="-34177"/>
                </a:stretch>
              </a:blipFill>
            </p:spPr>
            <p:txBody>
              <a:bodyPr/>
              <a:lstStyle/>
              <a:p>
                <a:r>
                  <a:rPr lang="zh-CN" altLang="en-US">
                    <a:noFill/>
                  </a:rPr>
                  <a:t> </a:t>
                </a:r>
              </a:p>
            </p:txBody>
          </p:sp>
        </mc:Fallback>
      </mc:AlternateContent>
      <p:sp>
        <p:nvSpPr>
          <p:cNvPr id="2" name="文本框 7">
            <a:extLst>
              <a:ext uri="{FF2B5EF4-FFF2-40B4-BE49-F238E27FC236}">
                <a16:creationId xmlns:a16="http://schemas.microsoft.com/office/drawing/2014/main" id="{D6D5E3F9-4034-188B-0010-B5395A07A6E4}"/>
              </a:ext>
            </a:extLst>
          </p:cNvPr>
          <p:cNvSpPr txBox="1"/>
          <p:nvPr/>
        </p:nvSpPr>
        <p:spPr>
          <a:xfrm>
            <a:off x="723900" y="247650"/>
            <a:ext cx="21014689"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Results</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6688918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7AFADD-8B48-781A-FE4A-F41ECD55CB24}"/>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1EBCD24C-0206-08F3-C948-B7C0B1D84835}"/>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CC42CDB1-647A-D9F9-C47C-47E57C9C02CC}"/>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3F346DCA-2538-67B2-131E-30D36222616E}"/>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97A4B57F-D687-BE53-6D00-BDBFE5D72CB0}"/>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p:sp>
        <p:nvSpPr>
          <p:cNvPr id="22" name="文本框 21">
            <a:extLst>
              <a:ext uri="{FF2B5EF4-FFF2-40B4-BE49-F238E27FC236}">
                <a16:creationId xmlns:a16="http://schemas.microsoft.com/office/drawing/2014/main" id="{71E25710-405D-8EFF-FFF7-C8C92771D7C1}"/>
              </a:ext>
            </a:extLst>
          </p:cNvPr>
          <p:cNvSpPr txBox="1"/>
          <p:nvPr/>
        </p:nvSpPr>
        <p:spPr>
          <a:xfrm>
            <a:off x="2581080" y="10568811"/>
            <a:ext cx="5336417"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Arc-length guided texture filling</a:t>
            </a:r>
            <a:endParaRPr lang="zh-CN" altLang="en-US" sz="2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81962F3-0565-5180-1F97-6473262FDA16}"/>
                  </a:ext>
                </a:extLst>
              </p:cNvPr>
              <p:cNvSpPr txBox="1"/>
              <p:nvPr/>
            </p:nvSpPr>
            <p:spPr>
              <a:xfrm>
                <a:off x="10094502" y="10568811"/>
                <a:ext cx="4924267" cy="867930"/>
              </a:xfrm>
              <a:prstGeom prst="rect">
                <a:avLst/>
              </a:prstGeom>
              <a:noFill/>
            </p:spPr>
            <p:txBody>
              <a:bodyPr wrap="square" rtlCol="0">
                <a:spAutoFit/>
              </a:bodyPr>
              <a:lstStyle/>
              <a:p>
                <a:pPr algn="ctr"/>
                <a:r>
                  <a:rPr lang="en-US" altLang="zh-CN" sz="2800" b="0" dirty="0">
                    <a:solidFill>
                      <a:schemeClr val="tx1"/>
                    </a:solidFill>
                    <a:cs typeface="Arial" panose="020B0604020202020204" pitchFamily="34" charset="0"/>
                  </a:rPr>
                  <a:t>Linear initial </a:t>
                </a:r>
                <a:r>
                  <a:rPr lang="en-US" altLang="zh-CN" sz="2800" dirty="0">
                    <a:solidFill>
                      <a:schemeClr val="tx1"/>
                    </a:solidFill>
                    <a:cs typeface="Arial" panose="020B0604020202020204" pitchFamily="34" charset="0"/>
                  </a:rPr>
                  <a:t>guess</a:t>
                </a:r>
                <a:r>
                  <a:rPr lang="en-US" altLang="zh-CN" sz="2800" b="0" dirty="0">
                    <a:solidFill>
                      <a:schemeClr val="tx1"/>
                    </a:solidFill>
                    <a:cs typeface="Arial" panose="020B0604020202020204" pitchFamily="34" charset="0"/>
                  </a:rPr>
                  <a:t> </a:t>
                </a:r>
                <a14:m>
                  <m:oMath xmlns:m="http://schemas.openxmlformats.org/officeDocument/2006/math">
                    <m:d>
                      <m:dPr>
                        <m:ctrlPr>
                          <a:rPr lang="en-US" altLang="zh-CN" sz="2800" b="0" i="1" dirty="0" smtClean="0">
                            <a:solidFill>
                              <a:schemeClr val="tx1"/>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tx1"/>
                                </a:solidFill>
                                <a:latin typeface="Cambria Math" panose="02040503050406030204" pitchFamily="18" charset="0"/>
                                <a:cs typeface="Arial" panose="020B0604020202020204" pitchFamily="34" charset="0"/>
                              </a:rPr>
                            </m:ctrlPr>
                          </m:sSubPr>
                          <m:e>
                            <m:r>
                              <a:rPr lang="en-US" altLang="zh-CN" sz="2800" b="0" i="1" dirty="0" smtClean="0">
                                <a:solidFill>
                                  <a:schemeClr val="tx1"/>
                                </a:solidFill>
                                <a:latin typeface="Cambria Math" panose="02040503050406030204" pitchFamily="18" charset="0"/>
                                <a:cs typeface="Arial" panose="020B0604020202020204" pitchFamily="34" charset="0"/>
                              </a:rPr>
                              <m:t>𝑢</m:t>
                            </m:r>
                          </m:e>
                          <m:sub>
                            <m:r>
                              <a:rPr lang="en-US" altLang="zh-CN" sz="2800" b="0" i="1" dirty="0" smtClean="0">
                                <a:solidFill>
                                  <a:schemeClr val="tx1"/>
                                </a:solidFill>
                                <a:latin typeface="Cambria Math" panose="02040503050406030204" pitchFamily="18" charset="0"/>
                                <a:cs typeface="Arial" panose="020B0604020202020204" pitchFamily="34" charset="0"/>
                              </a:rPr>
                              <m:t>0</m:t>
                            </m:r>
                          </m:sub>
                        </m:sSub>
                        <m:r>
                          <a:rPr lang="en-US" altLang="zh-CN" sz="2800" b="0" i="1" dirty="0" smtClean="0">
                            <a:solidFill>
                              <a:schemeClr val="tx1"/>
                            </a:solidFill>
                            <a:latin typeface="Cambria Math" panose="02040503050406030204" pitchFamily="18" charset="0"/>
                            <a:cs typeface="Arial" panose="020B0604020202020204" pitchFamily="34" charset="0"/>
                          </a:rPr>
                          <m:t>,</m:t>
                        </m:r>
                        <m:sSub>
                          <m:sSubPr>
                            <m:ctrlPr>
                              <a:rPr lang="en-US" altLang="zh-CN" sz="2800" b="0" i="1" dirty="0" smtClean="0">
                                <a:solidFill>
                                  <a:schemeClr val="tx1"/>
                                </a:solidFill>
                                <a:latin typeface="Cambria Math" panose="02040503050406030204" pitchFamily="18" charset="0"/>
                                <a:cs typeface="Arial" panose="020B0604020202020204" pitchFamily="34" charset="0"/>
                              </a:rPr>
                            </m:ctrlPr>
                          </m:sSubPr>
                          <m:e>
                            <m:r>
                              <a:rPr lang="en-US" altLang="zh-CN" sz="2800" b="0" i="1" dirty="0" smtClean="0">
                                <a:solidFill>
                                  <a:schemeClr val="tx1"/>
                                </a:solidFill>
                                <a:latin typeface="Cambria Math" panose="02040503050406030204" pitchFamily="18" charset="0"/>
                                <a:cs typeface="Arial" panose="020B0604020202020204" pitchFamily="34" charset="0"/>
                              </a:rPr>
                              <m:t>𝑣</m:t>
                            </m:r>
                          </m:e>
                          <m:sub>
                            <m:r>
                              <a:rPr lang="en-US" altLang="zh-CN" sz="2800" b="0" i="1" dirty="0" smtClean="0">
                                <a:solidFill>
                                  <a:schemeClr val="tx1"/>
                                </a:solidFill>
                                <a:latin typeface="Cambria Math" panose="02040503050406030204" pitchFamily="18" charset="0"/>
                                <a:cs typeface="Arial" panose="020B0604020202020204" pitchFamily="34" charset="0"/>
                              </a:rPr>
                              <m:t>0</m:t>
                            </m:r>
                          </m:sub>
                        </m:sSub>
                      </m:e>
                    </m:d>
                  </m:oMath>
                </a14:m>
                <a:r>
                  <a:rPr lang="zh-CN" altLang="en-US" sz="2800" dirty="0">
                    <a:solidFill>
                      <a:schemeClr val="tx1"/>
                    </a:solidFill>
                    <a:latin typeface="Arial" panose="020B0604020202020204" pitchFamily="34" charset="0"/>
                    <a:cs typeface="Arial" panose="020B0604020202020204" pitchFamily="34" charset="0"/>
                  </a:rPr>
                  <a:t> </a:t>
                </a:r>
                <a:r>
                  <a:rPr lang="en-US" altLang="zh-CN" sz="2800" dirty="0">
                    <a:solidFill>
                      <a:schemeClr val="tx1"/>
                    </a:solidFill>
                    <a:latin typeface="Arial" panose="020B0604020202020204" pitchFamily="34" charset="0"/>
                    <a:cs typeface="Arial" panose="020B0604020202020204" pitchFamily="34" charset="0"/>
                  </a:rPr>
                  <a:t>for </a:t>
                </a:r>
                <a:r>
                  <a:rPr lang="en-US" altLang="zh-CN" sz="2800" dirty="0">
                    <a:solidFill>
                      <a:schemeClr val="tx1"/>
                    </a:solidFill>
                    <a:cs typeface="Arial" panose="020B0604020202020204" pitchFamily="34" charset="0"/>
                  </a:rPr>
                  <a:t>texture coordinate </a:t>
                </a:r>
                <a:endParaRPr lang="zh-CN" altLang="en-US" sz="2800" dirty="0">
                  <a:solidFill>
                    <a:schemeClr val="tx1"/>
                  </a:solidFill>
                  <a:latin typeface="Arial" panose="020B0604020202020204" pitchFamily="34" charset="0"/>
                  <a:cs typeface="Arial" panose="020B0604020202020204" pitchFamily="34" charset="0"/>
                </a:endParaRPr>
              </a:p>
            </p:txBody>
          </p:sp>
        </mc:Choice>
        <mc:Fallback xmlns="">
          <p:sp>
            <p:nvSpPr>
              <p:cNvPr id="23" name="文本框 22">
                <a:extLst>
                  <a:ext uri="{FF2B5EF4-FFF2-40B4-BE49-F238E27FC236}">
                    <a16:creationId xmlns:a16="http://schemas.microsoft.com/office/drawing/2014/main" id="{D81962F3-0565-5180-1F97-6473262FDA16}"/>
                  </a:ext>
                </a:extLst>
              </p:cNvPr>
              <p:cNvSpPr txBox="1">
                <a:spLocks noRot="1" noChangeAspect="1" noMove="1" noResize="1" noEditPoints="1" noAdjustHandles="1" noChangeArrowheads="1" noChangeShapeType="1" noTextEdit="1"/>
              </p:cNvSpPr>
              <p:nvPr/>
            </p:nvSpPr>
            <p:spPr>
              <a:xfrm>
                <a:off x="10094502" y="10568811"/>
                <a:ext cx="4924267" cy="867930"/>
              </a:xfrm>
              <a:prstGeom prst="rect">
                <a:avLst/>
              </a:prstGeom>
              <a:blipFill>
                <a:blip r:embed="rId5"/>
                <a:stretch>
                  <a:fillRect l="-2228" t="-12676" r="-4332" b="-1901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5D3B78C-5EFA-12D5-FC45-7E04FFD911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76893" y="3869577"/>
            <a:ext cx="6944792" cy="6180002"/>
          </a:xfrm>
          <a:prstGeom prst="rect">
            <a:avLst/>
          </a:prstGeom>
        </p:spPr>
      </p:pic>
      <p:pic>
        <p:nvPicPr>
          <p:cNvPr id="7" name="图片 6">
            <a:extLst>
              <a:ext uri="{FF2B5EF4-FFF2-40B4-BE49-F238E27FC236}">
                <a16:creationId xmlns:a16="http://schemas.microsoft.com/office/drawing/2014/main" id="{E69E9144-EFAC-47F7-F1DC-1206F4E335CA}"/>
              </a:ext>
            </a:extLst>
          </p:cNvPr>
          <p:cNvPicPr>
            <a:picLocks noChangeAspect="1"/>
          </p:cNvPicPr>
          <p:nvPr/>
        </p:nvPicPr>
        <p:blipFill>
          <a:blip r:embed="rId7"/>
          <a:stretch>
            <a:fillRect/>
          </a:stretch>
        </p:blipFill>
        <p:spPr>
          <a:xfrm>
            <a:off x="8978458" y="3869577"/>
            <a:ext cx="6957128" cy="6180002"/>
          </a:xfrm>
          <a:prstGeom prst="rect">
            <a:avLst/>
          </a:prstGeom>
        </p:spPr>
      </p:pic>
      <p:pic>
        <p:nvPicPr>
          <p:cNvPr id="10" name="图片 9">
            <a:extLst>
              <a:ext uri="{FF2B5EF4-FFF2-40B4-BE49-F238E27FC236}">
                <a16:creationId xmlns:a16="http://schemas.microsoft.com/office/drawing/2014/main" id="{A15D3032-EB6E-5503-5B70-D5BBF9DCDCC7}"/>
              </a:ext>
            </a:extLst>
          </p:cNvPr>
          <p:cNvPicPr>
            <a:picLocks noChangeAspect="1"/>
          </p:cNvPicPr>
          <p:nvPr/>
        </p:nvPicPr>
        <p:blipFill>
          <a:blip r:embed="rId8"/>
          <a:stretch>
            <a:fillRect/>
          </a:stretch>
        </p:blipFill>
        <p:spPr>
          <a:xfrm>
            <a:off x="16186190" y="3869577"/>
            <a:ext cx="6957128" cy="6180002"/>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3B5AECB-67EC-160A-A9EF-787785989BB6}"/>
                  </a:ext>
                </a:extLst>
              </p:cNvPr>
              <p:cNvSpPr txBox="1"/>
              <p:nvPr/>
            </p:nvSpPr>
            <p:spPr>
              <a:xfrm>
                <a:off x="16959426" y="10568811"/>
                <a:ext cx="5410655" cy="867930"/>
              </a:xfrm>
              <a:prstGeom prst="rect">
                <a:avLst/>
              </a:prstGeom>
              <a:noFill/>
            </p:spPr>
            <p:txBody>
              <a:bodyPr wrap="square" rtlCol="0">
                <a:spAutoFit/>
              </a:bodyPr>
              <a:lstStyle/>
              <a:p>
                <a:pPr algn="ctr"/>
                <a:r>
                  <a:rPr lang="en-US" altLang="zh-CN" sz="2800" b="0" dirty="0">
                    <a:solidFill>
                      <a:schemeClr val="tx1"/>
                    </a:solidFill>
                    <a:cs typeface="Arial" panose="020B0604020202020204" pitchFamily="34" charset="0"/>
                  </a:rPr>
                  <a:t>Texture coordinate after 1 step of Newton iteration</a:t>
                </a:r>
                <a14:m>
                  <m:oMath xmlns:m="http://schemas.openxmlformats.org/officeDocument/2006/math">
                    <m:r>
                      <a:rPr lang="en-US" altLang="zh-CN" sz="2800" b="0" i="1" dirty="0" smtClean="0">
                        <a:solidFill>
                          <a:schemeClr val="tx1"/>
                        </a:solidFill>
                        <a:latin typeface="Cambria Math" panose="02040503050406030204" pitchFamily="18" charset="0"/>
                        <a:cs typeface="Arial" panose="020B0604020202020204" pitchFamily="34" charset="0"/>
                      </a:rPr>
                      <m:t>(</m:t>
                    </m:r>
                    <m:sSub>
                      <m:sSubPr>
                        <m:ctrlPr>
                          <a:rPr lang="en-US" altLang="zh-CN" sz="2800" b="0" i="1" dirty="0" smtClean="0">
                            <a:solidFill>
                              <a:schemeClr val="tx1"/>
                            </a:solidFill>
                            <a:latin typeface="Cambria Math" panose="02040503050406030204" pitchFamily="18" charset="0"/>
                            <a:cs typeface="Arial" panose="020B0604020202020204" pitchFamily="34" charset="0"/>
                          </a:rPr>
                        </m:ctrlPr>
                      </m:sSubPr>
                      <m:e>
                        <m:r>
                          <a:rPr lang="en-US" altLang="zh-CN" sz="2800" b="0" i="1" dirty="0" smtClean="0">
                            <a:solidFill>
                              <a:schemeClr val="tx1"/>
                            </a:solidFill>
                            <a:latin typeface="Cambria Math" panose="02040503050406030204" pitchFamily="18" charset="0"/>
                            <a:cs typeface="Arial" panose="020B0604020202020204" pitchFamily="34" charset="0"/>
                          </a:rPr>
                          <m:t>𝑢</m:t>
                        </m:r>
                      </m:e>
                      <m:sub>
                        <m:r>
                          <a:rPr lang="en-US" altLang="zh-CN" sz="2800" b="0" i="1" dirty="0" smtClean="0">
                            <a:solidFill>
                              <a:schemeClr val="tx1"/>
                            </a:solidFill>
                            <a:latin typeface="Cambria Math" panose="02040503050406030204" pitchFamily="18" charset="0"/>
                            <a:cs typeface="Arial" panose="020B0604020202020204" pitchFamily="34" charset="0"/>
                          </a:rPr>
                          <m:t>1</m:t>
                        </m:r>
                      </m:sub>
                    </m:sSub>
                    <m:r>
                      <a:rPr lang="en-US" altLang="zh-CN" sz="2800" b="0" i="1" dirty="0" smtClean="0">
                        <a:solidFill>
                          <a:schemeClr val="tx1"/>
                        </a:solidFill>
                        <a:latin typeface="Cambria Math" panose="02040503050406030204" pitchFamily="18" charset="0"/>
                        <a:cs typeface="Arial" panose="020B0604020202020204" pitchFamily="34" charset="0"/>
                      </a:rPr>
                      <m:t>,</m:t>
                    </m:r>
                    <m:sSub>
                      <m:sSubPr>
                        <m:ctrlPr>
                          <a:rPr lang="en-US" altLang="zh-CN" sz="2800" b="0" i="1" dirty="0" smtClean="0">
                            <a:solidFill>
                              <a:schemeClr val="tx1"/>
                            </a:solidFill>
                            <a:latin typeface="Cambria Math" panose="02040503050406030204" pitchFamily="18" charset="0"/>
                            <a:cs typeface="Arial" panose="020B0604020202020204" pitchFamily="34" charset="0"/>
                          </a:rPr>
                        </m:ctrlPr>
                      </m:sSubPr>
                      <m:e>
                        <m:r>
                          <a:rPr lang="en-US" altLang="zh-CN" sz="2800" b="0" i="1" dirty="0" smtClean="0">
                            <a:solidFill>
                              <a:schemeClr val="tx1"/>
                            </a:solidFill>
                            <a:latin typeface="Cambria Math" panose="02040503050406030204" pitchFamily="18" charset="0"/>
                            <a:cs typeface="Arial" panose="020B0604020202020204" pitchFamily="34" charset="0"/>
                          </a:rPr>
                          <m:t>𝑣</m:t>
                        </m:r>
                      </m:e>
                      <m:sub>
                        <m:r>
                          <a:rPr lang="en-US" altLang="zh-CN" sz="2800" b="0" i="1" dirty="0" smtClean="0">
                            <a:solidFill>
                              <a:schemeClr val="tx1"/>
                            </a:solidFill>
                            <a:latin typeface="Cambria Math" panose="02040503050406030204" pitchFamily="18" charset="0"/>
                            <a:cs typeface="Arial" panose="020B0604020202020204" pitchFamily="34" charset="0"/>
                          </a:rPr>
                          <m:t>1</m:t>
                        </m:r>
                      </m:sub>
                    </m:sSub>
                    <m:r>
                      <a:rPr lang="en-US" altLang="zh-CN" sz="2800" b="0" i="1" dirty="0" smtClean="0">
                        <a:solidFill>
                          <a:schemeClr val="tx1"/>
                        </a:solidFill>
                        <a:latin typeface="Cambria Math" panose="02040503050406030204" pitchFamily="18" charset="0"/>
                        <a:cs typeface="Arial" panose="020B0604020202020204" pitchFamily="34" charset="0"/>
                      </a:rPr>
                      <m:t>)</m:t>
                    </m:r>
                  </m:oMath>
                </a14:m>
                <a:endParaRPr lang="zh-CN" altLang="en-US" sz="2800" dirty="0">
                  <a:solidFill>
                    <a:schemeClr val="tx1"/>
                  </a:solidFill>
                  <a:latin typeface="Arial" panose="020B0604020202020204" pitchFamily="34" charset="0"/>
                  <a:cs typeface="Arial" panose="020B0604020202020204" pitchFamily="34" charset="0"/>
                </a:endParaRPr>
              </a:p>
            </p:txBody>
          </p:sp>
        </mc:Choice>
        <mc:Fallback xmlns="">
          <p:sp>
            <p:nvSpPr>
              <p:cNvPr id="12" name="文本框 11">
                <a:extLst>
                  <a:ext uri="{FF2B5EF4-FFF2-40B4-BE49-F238E27FC236}">
                    <a16:creationId xmlns:a16="http://schemas.microsoft.com/office/drawing/2014/main" id="{33B5AECB-67EC-160A-A9EF-787785989BB6}"/>
                  </a:ext>
                </a:extLst>
              </p:cNvPr>
              <p:cNvSpPr txBox="1">
                <a:spLocks noRot="1" noChangeAspect="1" noMove="1" noResize="1" noEditPoints="1" noAdjustHandles="1" noChangeArrowheads="1" noChangeShapeType="1" noTextEdit="1"/>
              </p:cNvSpPr>
              <p:nvPr/>
            </p:nvSpPr>
            <p:spPr>
              <a:xfrm>
                <a:off x="16959426" y="10568811"/>
                <a:ext cx="5410655" cy="867930"/>
              </a:xfrm>
              <a:prstGeom prst="rect">
                <a:avLst/>
              </a:prstGeom>
              <a:blipFill>
                <a:blip r:embed="rId9"/>
                <a:stretch>
                  <a:fillRect t="-12676" r="-788" b="-19014"/>
                </a:stretch>
              </a:blipFill>
            </p:spPr>
            <p:txBody>
              <a:bodyPr/>
              <a:lstStyle/>
              <a:p>
                <a:r>
                  <a:rPr lang="zh-CN" altLang="en-US">
                    <a:noFill/>
                  </a:rPr>
                  <a:t> </a:t>
                </a:r>
              </a:p>
            </p:txBody>
          </p:sp>
        </mc:Fallback>
      </mc:AlternateContent>
      <p:sp>
        <p:nvSpPr>
          <p:cNvPr id="2" name="文本框 7">
            <a:extLst>
              <a:ext uri="{FF2B5EF4-FFF2-40B4-BE49-F238E27FC236}">
                <a16:creationId xmlns:a16="http://schemas.microsoft.com/office/drawing/2014/main" id="{4EE5AA39-C972-543A-CD7F-601D50543AC0}"/>
              </a:ext>
            </a:extLst>
          </p:cNvPr>
          <p:cNvSpPr txBox="1"/>
          <p:nvPr/>
        </p:nvSpPr>
        <p:spPr>
          <a:xfrm>
            <a:off x="723900" y="247650"/>
            <a:ext cx="21014689"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Results</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45459815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E8F12-5A02-093D-C65A-F1928FE06034}"/>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347EABF2-1F1C-F0EE-7BD3-CEFBD69A95CE}"/>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20FDDD60-5798-88C2-3EE9-001811155994}"/>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31F351E3-71F0-D0D6-7FBA-38D8947FA532}"/>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B393814D-8E73-AC49-713E-B8345CE2D283}"/>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p:sp>
        <p:nvSpPr>
          <p:cNvPr id="2" name="내용 개체 틀 2">
            <a:extLst>
              <a:ext uri="{FF2B5EF4-FFF2-40B4-BE49-F238E27FC236}">
                <a16:creationId xmlns:a16="http://schemas.microsoft.com/office/drawing/2014/main" id="{85D07580-2A5D-FB57-6AA7-12F779C8AEFE}"/>
              </a:ext>
            </a:extLst>
          </p:cNvPr>
          <p:cNvSpPr txBox="1">
            <a:spLocks/>
          </p:cNvSpPr>
          <p:nvPr/>
        </p:nvSpPr>
        <p:spPr>
          <a:xfrm>
            <a:off x="1618325" y="2233684"/>
            <a:ext cx="21137766" cy="9694524"/>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Speed comparison(</a:t>
            </a:r>
            <a:r>
              <a:rPr lang="en-US" altLang="zh-CN" sz="4800" dirty="0" err="1">
                <a:solidFill>
                  <a:srgbClr val="000000"/>
                </a:solidFill>
                <a:latin typeface="+mn-lt"/>
                <a:cs typeface="+mn-cs"/>
              </a:rPr>
              <a:t>ms</a:t>
            </a:r>
            <a:r>
              <a:rPr lang="en-US" altLang="zh-CN" sz="4800" dirty="0">
                <a:solidFill>
                  <a:srgbClr val="000000"/>
                </a:solidFill>
                <a:latin typeface="+mn-lt"/>
                <a:cs typeface="+mn-cs"/>
              </a:rPr>
              <a:t>), average speedups of 3.4x(solid), 2.5x(dashed)</a:t>
            </a:r>
          </a:p>
        </p:txBody>
      </p:sp>
      <p:pic>
        <p:nvPicPr>
          <p:cNvPr id="6" name="图片 5">
            <a:extLst>
              <a:ext uri="{FF2B5EF4-FFF2-40B4-BE49-F238E27FC236}">
                <a16:creationId xmlns:a16="http://schemas.microsoft.com/office/drawing/2014/main" id="{E2935638-6888-B8AB-C2A6-367E8D5CF3FB}"/>
              </a:ext>
            </a:extLst>
          </p:cNvPr>
          <p:cNvPicPr>
            <a:picLocks noChangeAspect="1"/>
          </p:cNvPicPr>
          <p:nvPr/>
        </p:nvPicPr>
        <p:blipFill>
          <a:blip r:embed="rId5"/>
          <a:stretch>
            <a:fillRect/>
          </a:stretch>
        </p:blipFill>
        <p:spPr>
          <a:xfrm>
            <a:off x="7153245" y="3873826"/>
            <a:ext cx="10372725" cy="2819400"/>
          </a:xfrm>
          <a:prstGeom prst="rect">
            <a:avLst/>
          </a:prstGeom>
        </p:spPr>
      </p:pic>
      <p:pic>
        <p:nvPicPr>
          <p:cNvPr id="9" name="图片 8">
            <a:extLst>
              <a:ext uri="{FF2B5EF4-FFF2-40B4-BE49-F238E27FC236}">
                <a16:creationId xmlns:a16="http://schemas.microsoft.com/office/drawing/2014/main" id="{2324AA8E-5C9A-D253-9BB0-98F5D5ACBD0A}"/>
              </a:ext>
            </a:extLst>
          </p:cNvPr>
          <p:cNvPicPr>
            <a:picLocks noChangeAspect="1"/>
          </p:cNvPicPr>
          <p:nvPr/>
        </p:nvPicPr>
        <p:blipFill>
          <a:blip r:embed="rId6"/>
          <a:stretch>
            <a:fillRect/>
          </a:stretch>
        </p:blipFill>
        <p:spPr>
          <a:xfrm>
            <a:off x="6713644" y="8443288"/>
            <a:ext cx="11410950" cy="2867025"/>
          </a:xfrm>
          <a:prstGeom prst="rect">
            <a:avLst/>
          </a:prstGeom>
        </p:spPr>
      </p:pic>
      <p:sp>
        <p:nvSpPr>
          <p:cNvPr id="11" name="文本框 10">
            <a:extLst>
              <a:ext uri="{FF2B5EF4-FFF2-40B4-BE49-F238E27FC236}">
                <a16:creationId xmlns:a16="http://schemas.microsoft.com/office/drawing/2014/main" id="{D20ACCFF-F0B4-3C2C-6469-E674F99FAC27}"/>
              </a:ext>
            </a:extLst>
          </p:cNvPr>
          <p:cNvSpPr txBox="1"/>
          <p:nvPr/>
        </p:nvSpPr>
        <p:spPr>
          <a:xfrm>
            <a:off x="7919941" y="11500719"/>
            <a:ext cx="8998356"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Average rendering time (</a:t>
            </a:r>
            <a:r>
              <a:rPr lang="en-US" altLang="zh-CN" sz="2800" dirty="0" err="1">
                <a:solidFill>
                  <a:schemeClr val="tx1"/>
                </a:solidFill>
                <a:latin typeface="Arial" panose="020B0604020202020204" pitchFamily="34" charset="0"/>
                <a:cs typeface="Arial" panose="020B0604020202020204" pitchFamily="34" charset="0"/>
              </a:rPr>
              <a:t>ms</a:t>
            </a:r>
            <a:r>
              <a:rPr lang="en-US" altLang="zh-CN" sz="2800" dirty="0">
                <a:solidFill>
                  <a:schemeClr val="tx1"/>
                </a:solidFill>
                <a:latin typeface="Arial" panose="020B0604020202020204" pitchFamily="34" charset="0"/>
                <a:cs typeface="Arial" panose="020B0604020202020204" pitchFamily="34" charset="0"/>
              </a:rPr>
              <a:t>) for dashed stroke paths</a:t>
            </a:r>
            <a:endParaRPr lang="zh-CN" altLang="en-US" sz="2800" dirty="0">
              <a:solidFill>
                <a:schemeClr val="tx1"/>
              </a:solidFill>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8830660-E001-ADC4-8568-E4E92289FDE3}"/>
              </a:ext>
            </a:extLst>
          </p:cNvPr>
          <p:cNvSpPr txBox="1"/>
          <p:nvPr/>
        </p:nvSpPr>
        <p:spPr>
          <a:xfrm>
            <a:off x="8219359" y="6837775"/>
            <a:ext cx="8399520"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Average rendering time (</a:t>
            </a:r>
            <a:r>
              <a:rPr lang="en-US" altLang="zh-CN" sz="2800" dirty="0" err="1">
                <a:solidFill>
                  <a:schemeClr val="tx1"/>
                </a:solidFill>
                <a:latin typeface="Arial" panose="020B0604020202020204" pitchFamily="34" charset="0"/>
                <a:cs typeface="Arial" panose="020B0604020202020204" pitchFamily="34" charset="0"/>
              </a:rPr>
              <a:t>ms</a:t>
            </a:r>
            <a:r>
              <a:rPr lang="en-US" altLang="zh-CN" sz="2800" dirty="0">
                <a:solidFill>
                  <a:schemeClr val="tx1"/>
                </a:solidFill>
                <a:latin typeface="Arial" panose="020B0604020202020204" pitchFamily="34" charset="0"/>
                <a:cs typeface="Arial" panose="020B0604020202020204" pitchFamily="34" charset="0"/>
              </a:rPr>
              <a:t>) for solid stroke paths</a:t>
            </a:r>
            <a:endParaRPr lang="zh-CN" altLang="en-US" sz="2800" dirty="0">
              <a:solidFill>
                <a:schemeClr val="tx1"/>
              </a:solidFill>
              <a:latin typeface="Arial" panose="020B0604020202020204" pitchFamily="34" charset="0"/>
              <a:cs typeface="Arial" panose="020B0604020202020204" pitchFamily="34" charset="0"/>
            </a:endParaRPr>
          </a:p>
        </p:txBody>
      </p:sp>
      <p:sp>
        <p:nvSpPr>
          <p:cNvPr id="3" name="文本框 7">
            <a:extLst>
              <a:ext uri="{FF2B5EF4-FFF2-40B4-BE49-F238E27FC236}">
                <a16:creationId xmlns:a16="http://schemas.microsoft.com/office/drawing/2014/main" id="{BCBB32D6-C484-0AF8-A013-A40B7ED625B2}"/>
              </a:ext>
            </a:extLst>
          </p:cNvPr>
          <p:cNvSpPr txBox="1"/>
          <p:nvPr/>
        </p:nvSpPr>
        <p:spPr>
          <a:xfrm>
            <a:off x="723900" y="247650"/>
            <a:ext cx="21014689"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Results</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39346334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DE6DF-1177-810C-A1A6-726533C85C50}"/>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20E2B5CA-C80A-CA63-E64F-6ACBDC7F3F93}"/>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F4260034-A275-17AA-6B35-909AC468D04D}"/>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DB4F2265-9CE3-EC91-FE26-0936963E9750}"/>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F8538863-1B83-EEC7-3E69-82348F9C2AB1}"/>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p:sp>
        <p:nvSpPr>
          <p:cNvPr id="2" name="내용 개체 틀 2">
            <a:extLst>
              <a:ext uri="{FF2B5EF4-FFF2-40B4-BE49-F238E27FC236}">
                <a16:creationId xmlns:a16="http://schemas.microsoft.com/office/drawing/2014/main" id="{A2B648E0-22CA-7DB5-031A-E0D9CD20DC8F}"/>
              </a:ext>
            </a:extLst>
          </p:cNvPr>
          <p:cNvSpPr txBox="1">
            <a:spLocks/>
          </p:cNvSpPr>
          <p:nvPr/>
        </p:nvSpPr>
        <p:spPr>
          <a:xfrm>
            <a:off x="1618325" y="2233683"/>
            <a:ext cx="20994950" cy="104151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rPr>
              <a:t>Conclusion:</a:t>
            </a:r>
          </a:p>
          <a:p>
            <a:pPr marL="952500" lvl="1" indent="-609600">
              <a:lnSpc>
                <a:spcPct val="150000"/>
              </a:lnSpc>
              <a:buClrTx/>
              <a:buSzPct val="123000"/>
            </a:pPr>
            <a:r>
              <a:rPr lang="en-US" altLang="zh-CN" sz="4400" dirty="0">
                <a:solidFill>
                  <a:srgbClr val="000000"/>
                </a:solidFill>
              </a:rPr>
              <a:t>We propose a GPU-accelerated rendering method of quadratic strokes</a:t>
            </a:r>
          </a:p>
          <a:p>
            <a:pPr marL="1409700" lvl="2" indent="-609600">
              <a:lnSpc>
                <a:spcPct val="150000"/>
              </a:lnSpc>
              <a:buClrTx/>
              <a:buSzPct val="123000"/>
            </a:pPr>
            <a:r>
              <a:rPr lang="en-US" altLang="zh-CN" sz="4400" dirty="0">
                <a:solidFill>
                  <a:srgbClr val="000000"/>
                </a:solidFill>
              </a:rPr>
              <a:t>Combine implicit equation-based rendering and curvature-guided subdivision</a:t>
            </a:r>
            <a:endParaRPr lang="en-US" altLang="zh-CN" sz="4800" dirty="0">
              <a:solidFill>
                <a:srgbClr val="000000"/>
              </a:solidFill>
            </a:endParaRPr>
          </a:p>
          <a:p>
            <a:pPr marL="952500" lvl="1" indent="-609600">
              <a:lnSpc>
                <a:spcPct val="150000"/>
              </a:lnSpc>
              <a:buClrTx/>
              <a:buSzPct val="123000"/>
            </a:pPr>
            <a:r>
              <a:rPr lang="en-US" altLang="zh-CN" sz="4400" dirty="0">
                <a:solidFill>
                  <a:srgbClr val="000000"/>
                </a:solidFill>
              </a:rPr>
              <a:t>We develop an efficient arc-length parameterization method</a:t>
            </a:r>
          </a:p>
          <a:p>
            <a:pPr marL="1409700" lvl="2" indent="-609600">
              <a:lnSpc>
                <a:spcPct val="150000"/>
              </a:lnSpc>
              <a:buClrTx/>
              <a:buSzPct val="123000"/>
            </a:pPr>
            <a:r>
              <a:rPr lang="en-US" altLang="zh-CN" sz="4400" dirty="0">
                <a:solidFill>
                  <a:srgbClr val="000000"/>
                </a:solidFill>
              </a:rPr>
              <a:t>Guaranteed fast convergence, applicable for dash and texture filling</a:t>
            </a:r>
            <a:endParaRPr lang="en-US" altLang="zh-CN" sz="4400" dirty="0">
              <a:solidFill>
                <a:srgbClr val="000000"/>
              </a:solidFill>
              <a:latin typeface="+mn-lt"/>
              <a:cs typeface="+mn-cs"/>
            </a:endParaRPr>
          </a:p>
          <a:p>
            <a:pPr marL="609600" indent="-609600">
              <a:lnSpc>
                <a:spcPct val="150000"/>
              </a:lnSpc>
              <a:buClrTx/>
              <a:buSzPct val="123000"/>
              <a:buChar char="•"/>
            </a:pPr>
            <a:r>
              <a:rPr lang="en-US" altLang="zh-CN" sz="4800" dirty="0">
                <a:solidFill>
                  <a:srgbClr val="000000"/>
                </a:solidFill>
                <a:latin typeface="+mn-lt"/>
                <a:cs typeface="+mn-cs"/>
              </a:rPr>
              <a:t>Future work:</a:t>
            </a:r>
          </a:p>
          <a:p>
            <a:pPr marL="952500" lvl="1" indent="-609600">
              <a:lnSpc>
                <a:spcPct val="150000"/>
              </a:lnSpc>
              <a:buClrTx/>
              <a:buSzPct val="123000"/>
            </a:pPr>
            <a:r>
              <a:rPr lang="en-US" altLang="zh-CN" sz="4400" dirty="0">
                <a:solidFill>
                  <a:srgbClr val="000000"/>
                </a:solidFill>
                <a:latin typeface="+mn-lt"/>
                <a:cs typeface="+mn-cs"/>
              </a:rPr>
              <a:t>Deal with hardware limitation in tessellation shader</a:t>
            </a:r>
          </a:p>
          <a:p>
            <a:pPr marL="952500" lvl="1" indent="-609600">
              <a:lnSpc>
                <a:spcPct val="150000"/>
              </a:lnSpc>
              <a:buClrTx/>
              <a:buSzPct val="123000"/>
            </a:pPr>
            <a:r>
              <a:rPr lang="en-US" altLang="zh-CN" sz="4400" dirty="0">
                <a:solidFill>
                  <a:srgbClr val="000000"/>
                </a:solidFill>
                <a:latin typeface="+mn-lt"/>
                <a:cs typeface="+mn-cs"/>
              </a:rPr>
              <a:t>Support more complex paths</a:t>
            </a:r>
          </a:p>
          <a:p>
            <a:pPr marL="952500" lvl="1" indent="-609600">
              <a:lnSpc>
                <a:spcPct val="150000"/>
              </a:lnSpc>
              <a:buClrTx/>
              <a:buSzPct val="123000"/>
            </a:pPr>
            <a:endParaRPr lang="en-US" altLang="zh-CN" sz="4400" dirty="0">
              <a:solidFill>
                <a:srgbClr val="000000"/>
              </a:solidFill>
              <a:latin typeface="+mn-lt"/>
              <a:cs typeface="+mn-cs"/>
            </a:endParaRPr>
          </a:p>
        </p:txBody>
      </p:sp>
      <p:sp>
        <p:nvSpPr>
          <p:cNvPr id="3" name="文本框 7">
            <a:extLst>
              <a:ext uri="{FF2B5EF4-FFF2-40B4-BE49-F238E27FC236}">
                <a16:creationId xmlns:a16="http://schemas.microsoft.com/office/drawing/2014/main" id="{11712553-E264-3F0B-93B9-DE35B9ACC18E}"/>
              </a:ext>
            </a:extLst>
          </p:cNvPr>
          <p:cNvSpPr txBox="1"/>
          <p:nvPr/>
        </p:nvSpPr>
        <p:spPr>
          <a:xfrm>
            <a:off x="723900" y="247650"/>
            <a:ext cx="21014689"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Conclusion and Future Work</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5029733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9" name="图片 100" descr="图片 100"/>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1320" name="图片 6" descr="图片 6"/>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1321" name="衷心感谢华为的各位同事在本次合作中给予的支持和指导！"/>
          <p:cNvSpPr/>
          <p:nvPr/>
        </p:nvSpPr>
        <p:spPr>
          <a:xfrm>
            <a:off x="1519683" y="3338810"/>
            <a:ext cx="21344634" cy="4281190"/>
          </a:xfrm>
          <a:prstGeom prst="roundRect">
            <a:avLst>
              <a:gd name="adj" fmla="val 19873"/>
            </a:avLst>
          </a:prstGeom>
          <a:solidFill>
            <a:srgbClr val="122A6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457200">
              <a:lnSpc>
                <a:spcPct val="100000"/>
              </a:lnSpc>
              <a:spcBef>
                <a:spcPts val="0"/>
              </a:spcBef>
              <a:defRPr sz="8500">
                <a:solidFill>
                  <a:srgbClr val="FFFFFF"/>
                </a:solidFill>
                <a:latin typeface="Arial"/>
                <a:ea typeface="Arial"/>
                <a:cs typeface="Arial"/>
                <a:sym typeface="Arial"/>
              </a:defRPr>
            </a:lvl1pPr>
          </a:lstStyle>
          <a:p>
            <a:pPr>
              <a:defRPr sz="8500">
                <a:solidFill>
                  <a:srgbClr val="FFFFFF"/>
                </a:solidFill>
                <a:latin typeface="PingFang SC Regular"/>
                <a:ea typeface="PingFang SC Regular"/>
                <a:cs typeface="PingFang SC Regular"/>
                <a:sym typeface="PingFang SC Regular"/>
              </a:defRPr>
            </a:pPr>
            <a:r>
              <a:rPr lang="en-US" altLang="zh-CN" sz="9600" b="1" i="1" dirty="0">
                <a:latin typeface="Arial Narrow" panose="020B0606020202030204" pitchFamily="34" charset="0"/>
              </a:rPr>
              <a:t>Thank you!</a:t>
            </a:r>
          </a:p>
        </p:txBody>
      </p:sp>
      <p:sp>
        <p:nvSpPr>
          <p:cNvPr id="4" name="文本框 3">
            <a:extLst>
              <a:ext uri="{FF2B5EF4-FFF2-40B4-BE49-F238E27FC236}">
                <a16:creationId xmlns:a16="http://schemas.microsoft.com/office/drawing/2014/main" id="{DDED6A4E-D46E-0F73-7A6C-7193356F1D7A}"/>
              </a:ext>
            </a:extLst>
          </p:cNvPr>
          <p:cNvSpPr txBox="1"/>
          <p:nvPr/>
        </p:nvSpPr>
        <p:spPr>
          <a:xfrm>
            <a:off x="2199509" y="8602489"/>
            <a:ext cx="19984982" cy="2402261"/>
          </a:xfrm>
          <a:prstGeom prst="rect">
            <a:avLst/>
          </a:prstGeom>
          <a:noFill/>
        </p:spPr>
        <p:txBody>
          <a:bodyPr wrap="square">
            <a:spAutoFit/>
          </a:bodyPr>
          <a:lstStyle/>
          <a:p>
            <a:pPr algn="ctr">
              <a:lnSpc>
                <a:spcPct val="50000"/>
              </a:lnSpc>
            </a:pPr>
            <a:r>
              <a:rPr lang="en-US" altLang="zh-CN" i="1" dirty="0">
                <a:solidFill>
                  <a:schemeClr val="tx1"/>
                </a:solidFill>
                <a:latin typeface="Arial" panose="020B0604020202020204" pitchFamily="34" charset="0"/>
                <a:cs typeface="Arial" panose="020B0604020202020204" pitchFamily="34" charset="0"/>
              </a:rPr>
              <a:t>Xuhai Chen, </a:t>
            </a:r>
            <a:r>
              <a:rPr lang="en-US" altLang="zh-CN" i="1" dirty="0">
                <a:solidFill>
                  <a:schemeClr val="tx1"/>
                </a:solidFill>
                <a:latin typeface="Arial" panose="020B0604020202020204" pitchFamily="34" charset="0"/>
                <a:cs typeface="Arial" panose="020B0604020202020204" pitchFamily="34" charset="0"/>
                <a:hlinkClick r:id="rId5"/>
              </a:rPr>
              <a:t>19020230157197@stu.xmu.edu.cn</a:t>
            </a:r>
            <a:endParaRPr lang="en-US" altLang="zh-CN" i="1" dirty="0">
              <a:solidFill>
                <a:schemeClr val="tx1"/>
              </a:solidFill>
              <a:latin typeface="Arial" panose="020B0604020202020204" pitchFamily="34" charset="0"/>
              <a:cs typeface="Arial" panose="020B0604020202020204" pitchFamily="34" charset="0"/>
            </a:endParaRPr>
          </a:p>
          <a:p>
            <a:pPr algn="ctr">
              <a:lnSpc>
                <a:spcPct val="50000"/>
              </a:lnSpc>
            </a:pPr>
            <a:r>
              <a:rPr lang="en-US" altLang="zh-CN" i="1" dirty="0">
                <a:solidFill>
                  <a:schemeClr val="tx1"/>
                </a:solidFill>
                <a:latin typeface="Arial" panose="020B0604020202020204" pitchFamily="34" charset="0"/>
                <a:cs typeface="Arial" panose="020B0604020202020204" pitchFamily="34" charset="0"/>
                <a:hlinkClick r:id="rId6"/>
              </a:rPr>
              <a:t>https://github.com/tuzhong007/StrokeRenderingXMU</a:t>
            </a:r>
            <a:endParaRPr lang="en-US" altLang="zh-CN" i="1" dirty="0">
              <a:solidFill>
                <a:schemeClr val="tx1"/>
              </a:solidFill>
              <a:latin typeface="Arial" panose="020B0604020202020204" pitchFamily="34" charset="0"/>
              <a:cs typeface="Arial" panose="020B0604020202020204" pitchFamily="34" charset="0"/>
            </a:endParaRPr>
          </a:p>
          <a:p>
            <a:pPr algn="ctr">
              <a:lnSpc>
                <a:spcPct val="50000"/>
              </a:lnSpc>
            </a:pPr>
            <a:endParaRPr lang="en-US" altLang="zh-CN" i="1" dirty="0">
              <a:solidFill>
                <a:schemeClr val="tx1"/>
              </a:solidFill>
              <a:latin typeface="Arial" panose="020B0604020202020204" pitchFamily="34" charset="0"/>
              <a:cs typeface="Arial" panose="020B0604020202020204" pitchFamily="34"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F4A9A-3DDD-423B-ACC9-E6D7917FC389}"/>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019695E9-CC51-3F8D-74F0-F38FB5C01178}"/>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94B20F05-43A7-1EBA-F59F-5AECAF0F85A2}"/>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0BFF7D2D-FE04-A388-0816-0DFC7BA1722B}"/>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4D01FF71-E345-E275-4F41-0A9FF57C82DF}"/>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p:sp>
        <p:nvSpPr>
          <p:cNvPr id="7" name="내용 개체 틀 2">
            <a:extLst>
              <a:ext uri="{FF2B5EF4-FFF2-40B4-BE49-F238E27FC236}">
                <a16:creationId xmlns:a16="http://schemas.microsoft.com/office/drawing/2014/main" id="{291964DC-E5BB-4FEB-D991-86DD071A6B7A}"/>
              </a:ext>
            </a:extLst>
          </p:cNvPr>
          <p:cNvSpPr txBox="1">
            <a:spLocks/>
          </p:cNvSpPr>
          <p:nvPr/>
        </p:nvSpPr>
        <p:spPr>
          <a:xfrm>
            <a:off x="1618325" y="2551738"/>
            <a:ext cx="21137766" cy="8612523"/>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rPr>
              <a:t>Primitive in vector graphics</a:t>
            </a:r>
            <a:r>
              <a:rPr lang="en-US" altLang="zh-CN" sz="4800" dirty="0">
                <a:solidFill>
                  <a:srgbClr val="000000"/>
                </a:solidFill>
                <a:latin typeface="+mn-lt"/>
                <a:cs typeface="+mn-cs"/>
              </a:rPr>
              <a:t>: path</a:t>
            </a:r>
          </a:p>
          <a:p>
            <a:pPr marL="609600" indent="-609600">
              <a:lnSpc>
                <a:spcPct val="150000"/>
              </a:lnSpc>
              <a:buClrTx/>
              <a:buSzPct val="123000"/>
              <a:buChar char="•"/>
            </a:pPr>
            <a:r>
              <a:rPr lang="en-US" altLang="zh-CN" sz="4800" dirty="0">
                <a:solidFill>
                  <a:srgbClr val="000000"/>
                </a:solidFill>
                <a:latin typeface="+mn-lt"/>
                <a:cs typeface="+mn-cs"/>
              </a:rPr>
              <a:t>Two styles of a path: stroke and fill</a:t>
            </a:r>
          </a:p>
          <a:p>
            <a:pPr marL="952500" lvl="1" indent="-609600">
              <a:lnSpc>
                <a:spcPct val="150000"/>
              </a:lnSpc>
              <a:buClrTx/>
              <a:buSzPct val="123000"/>
            </a:pPr>
            <a:r>
              <a:rPr lang="en-US" altLang="zh-CN" sz="4400" dirty="0">
                <a:solidFill>
                  <a:srgbClr val="000000"/>
                </a:solidFill>
                <a:latin typeface="+mn-lt"/>
                <a:cs typeface="+mn-cs"/>
              </a:rPr>
              <a:t>Path: an outline</a:t>
            </a:r>
          </a:p>
          <a:p>
            <a:pPr marL="952500" lvl="1" indent="-609600">
              <a:lnSpc>
                <a:spcPct val="150000"/>
              </a:lnSpc>
              <a:buClrTx/>
              <a:buSzPct val="123000"/>
            </a:pPr>
            <a:r>
              <a:rPr lang="en-US" altLang="zh-CN" sz="4400" dirty="0">
                <a:solidFill>
                  <a:srgbClr val="000000"/>
                </a:solidFill>
                <a:latin typeface="+mn-lt"/>
                <a:cs typeface="+mn-cs"/>
              </a:rPr>
              <a:t>Stroke: trace the outline with a brush</a:t>
            </a:r>
          </a:p>
          <a:p>
            <a:pPr marL="952500" lvl="1" indent="-609600">
              <a:lnSpc>
                <a:spcPct val="150000"/>
              </a:lnSpc>
              <a:buClrTx/>
              <a:buSzPct val="123000"/>
            </a:pPr>
            <a:r>
              <a:rPr lang="en-US" altLang="zh-CN" sz="4400" dirty="0">
                <a:solidFill>
                  <a:srgbClr val="000000"/>
                </a:solidFill>
                <a:latin typeface="+mn-lt"/>
                <a:cs typeface="+mn-cs"/>
              </a:rPr>
              <a:t>Fill: color between the outlines</a:t>
            </a:r>
          </a:p>
          <a:p>
            <a:pPr marL="952500" lvl="1" indent="-609600">
              <a:lnSpc>
                <a:spcPct val="150000"/>
              </a:lnSpc>
              <a:buClrTx/>
              <a:buSzPct val="123000"/>
            </a:pPr>
            <a:endParaRPr lang="en-US" altLang="zh-CN" sz="4400" dirty="0">
              <a:solidFill>
                <a:srgbClr val="000000"/>
              </a:solidFill>
              <a:latin typeface="+mn-lt"/>
              <a:cs typeface="+mn-cs"/>
            </a:endParaRPr>
          </a:p>
        </p:txBody>
      </p:sp>
      <p:pic>
        <p:nvPicPr>
          <p:cNvPr id="3" name="图片 2">
            <a:extLst>
              <a:ext uri="{FF2B5EF4-FFF2-40B4-BE49-F238E27FC236}">
                <a16:creationId xmlns:a16="http://schemas.microsoft.com/office/drawing/2014/main" id="{80A1A367-E8B7-1CE2-AAB5-918CC288E591}"/>
              </a:ext>
            </a:extLst>
          </p:cNvPr>
          <p:cNvPicPr>
            <a:picLocks noChangeAspect="1"/>
          </p:cNvPicPr>
          <p:nvPr/>
        </p:nvPicPr>
        <p:blipFill>
          <a:blip r:embed="rId5"/>
          <a:srcRect t="12454"/>
          <a:stretch/>
        </p:blipFill>
        <p:spPr>
          <a:xfrm>
            <a:off x="1770725" y="8321271"/>
            <a:ext cx="7821629" cy="3177860"/>
          </a:xfrm>
          <a:prstGeom prst="rect">
            <a:avLst/>
          </a:prstGeom>
        </p:spPr>
      </p:pic>
      <p:pic>
        <p:nvPicPr>
          <p:cNvPr id="8" name="图片 7">
            <a:extLst>
              <a:ext uri="{FF2B5EF4-FFF2-40B4-BE49-F238E27FC236}">
                <a16:creationId xmlns:a16="http://schemas.microsoft.com/office/drawing/2014/main" id="{0C4B74A7-43BD-5472-1C66-5E7651597B07}"/>
              </a:ext>
            </a:extLst>
          </p:cNvPr>
          <p:cNvPicPr>
            <a:picLocks noChangeAspect="1"/>
          </p:cNvPicPr>
          <p:nvPr/>
        </p:nvPicPr>
        <p:blipFill>
          <a:blip r:embed="rId6"/>
          <a:srcRect t="13935"/>
          <a:stretch/>
        </p:blipFill>
        <p:spPr>
          <a:xfrm>
            <a:off x="11313392" y="8534691"/>
            <a:ext cx="10988711" cy="2996900"/>
          </a:xfrm>
          <a:prstGeom prst="rect">
            <a:avLst/>
          </a:prstGeom>
        </p:spPr>
      </p:pic>
      <p:sp>
        <p:nvSpPr>
          <p:cNvPr id="2" name="文本框 1">
            <a:extLst>
              <a:ext uri="{FF2B5EF4-FFF2-40B4-BE49-F238E27FC236}">
                <a16:creationId xmlns:a16="http://schemas.microsoft.com/office/drawing/2014/main" id="{0B5B9301-1EC4-FC3F-C4DC-6408AA8B9EEC}"/>
              </a:ext>
            </a:extLst>
          </p:cNvPr>
          <p:cNvSpPr txBox="1"/>
          <p:nvPr/>
        </p:nvSpPr>
        <p:spPr>
          <a:xfrm>
            <a:off x="4244598" y="11429673"/>
            <a:ext cx="2873881"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Stroke</a:t>
            </a:r>
          </a:p>
        </p:txBody>
      </p:sp>
      <p:sp>
        <p:nvSpPr>
          <p:cNvPr id="6" name="文本框 5">
            <a:extLst>
              <a:ext uri="{FF2B5EF4-FFF2-40B4-BE49-F238E27FC236}">
                <a16:creationId xmlns:a16="http://schemas.microsoft.com/office/drawing/2014/main" id="{0D31B788-EEB7-4AE7-E731-211A3F873523}"/>
              </a:ext>
            </a:extLst>
          </p:cNvPr>
          <p:cNvSpPr txBox="1"/>
          <p:nvPr/>
        </p:nvSpPr>
        <p:spPr>
          <a:xfrm>
            <a:off x="15370806" y="11429673"/>
            <a:ext cx="2873881"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Fill</a:t>
            </a:r>
          </a:p>
        </p:txBody>
      </p:sp>
      <p:sp>
        <p:nvSpPr>
          <p:cNvPr id="5" name="箭头: 左 4">
            <a:extLst>
              <a:ext uri="{FF2B5EF4-FFF2-40B4-BE49-F238E27FC236}">
                <a16:creationId xmlns:a16="http://schemas.microsoft.com/office/drawing/2014/main" id="{F0EBDB50-4927-CD0D-C726-E75FC25E5F6A}"/>
              </a:ext>
            </a:extLst>
          </p:cNvPr>
          <p:cNvSpPr/>
          <p:nvPr/>
        </p:nvSpPr>
        <p:spPr>
          <a:xfrm>
            <a:off x="12026348" y="6295385"/>
            <a:ext cx="1967948" cy="662631"/>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文本框 8">
            <a:extLst>
              <a:ext uri="{FF2B5EF4-FFF2-40B4-BE49-F238E27FC236}">
                <a16:creationId xmlns:a16="http://schemas.microsoft.com/office/drawing/2014/main" id="{5BE03739-1461-4F9E-39F1-D10099B33CCD}"/>
              </a:ext>
            </a:extLst>
          </p:cNvPr>
          <p:cNvSpPr txBox="1"/>
          <p:nvPr/>
        </p:nvSpPr>
        <p:spPr>
          <a:xfrm>
            <a:off x="13994296" y="6299783"/>
            <a:ext cx="3212556" cy="701731"/>
          </a:xfrm>
          <a:prstGeom prst="rect">
            <a:avLst/>
          </a:prstGeom>
          <a:noFill/>
        </p:spPr>
        <p:txBody>
          <a:bodyPr wrap="square" rtlCol="0">
            <a:spAutoFit/>
          </a:bodyPr>
          <a:lstStyle/>
          <a:p>
            <a:pPr algn="ctr"/>
            <a:r>
              <a:rPr lang="en-US" altLang="zh-CN" sz="4400" b="1" kern="1200" dirty="0"/>
              <a:t>Our focus</a:t>
            </a:r>
            <a:endParaRPr lang="zh-CN" altLang="en-US" sz="4400" b="1" kern="1200" dirty="0"/>
          </a:p>
        </p:txBody>
      </p:sp>
      <p:sp>
        <p:nvSpPr>
          <p:cNvPr id="10" name="文本框 7">
            <a:extLst>
              <a:ext uri="{FF2B5EF4-FFF2-40B4-BE49-F238E27FC236}">
                <a16:creationId xmlns:a16="http://schemas.microsoft.com/office/drawing/2014/main" id="{6A30C89E-6F90-F910-DB80-67250494EFDB}"/>
              </a:ext>
            </a:extLst>
          </p:cNvPr>
          <p:cNvSpPr txBox="1"/>
          <p:nvPr/>
        </p:nvSpPr>
        <p:spPr>
          <a:xfrm>
            <a:off x="723900" y="247650"/>
            <a:ext cx="18561627"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Introduction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38360194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5"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08B97-A6AB-85B5-55A5-BAB07D2FC06C}"/>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AAFE7DE5-BDA8-CBE7-2B8D-EDC7BA5A9B31}"/>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80350A13-A5EA-59E1-38F3-CD209E596A35}"/>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F0CC4B3B-CD53-29D5-683C-A112824C3456}"/>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D9B05C93-BB28-31D1-9493-6A88CD783C7D}"/>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F7AC7EC5-083C-8833-F59A-9FC37EFBEC13}"/>
                  </a:ext>
                </a:extLst>
              </p:cNvPr>
              <p:cNvSpPr txBox="1">
                <a:spLocks/>
              </p:cNvSpPr>
              <p:nvPr/>
            </p:nvSpPr>
            <p:spPr>
              <a:xfrm>
                <a:off x="1618325" y="2551738"/>
                <a:ext cx="21137766" cy="10145700"/>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r>
                  <a:rPr lang="en-US" altLang="zh-CN" sz="4800" dirty="0">
                    <a:solidFill>
                      <a:srgbClr val="000000"/>
                    </a:solidFill>
                  </a:rPr>
                  <a:t>Stroke region: area bounded by two offset curves and straight edges</a:t>
                </a:r>
              </a:p>
              <a:p>
                <a:pPr marL="609600" indent="-609600">
                  <a:lnSpc>
                    <a:spcPct val="150000"/>
                  </a:lnSpc>
                  <a:buClrTx/>
                  <a:buSzPct val="123000"/>
                  <a:buChar char="•"/>
                </a:pPr>
                <a:r>
                  <a:rPr lang="en-US" altLang="zh-CN" sz="4800" dirty="0">
                    <a:solidFill>
                      <a:srgbClr val="000000"/>
                    </a:solidFill>
                  </a:rPr>
                  <a:t>Offset curve at a distance </a:t>
                </a:r>
                <a:r>
                  <a:rPr lang="zh-CN" altLang="en-US" sz="4800" dirty="0">
                    <a:solidFill>
                      <a:srgbClr val="000000"/>
                    </a:solidFill>
                  </a:rPr>
                  <a:t>𝑑 </a:t>
                </a:r>
                <a:r>
                  <a:rPr lang="en-US" altLang="zh-CN" sz="4800" dirty="0">
                    <a:solidFill>
                      <a:srgbClr val="000000"/>
                    </a:solidFill>
                  </a:rPr>
                  <a:t>from </a:t>
                </a:r>
                <a14:m>
                  <m:oMath xmlns:m="http://schemas.openxmlformats.org/officeDocument/2006/math">
                    <m:r>
                      <a:rPr lang="en-US" altLang="zh-CN" sz="4800">
                        <a:solidFill>
                          <a:srgbClr val="000000"/>
                        </a:solidFill>
                        <a:latin typeface="Cambria Math" panose="02040503050406030204" pitchFamily="18" charset="0"/>
                      </a:rPr>
                      <m:t>𝐠</m:t>
                    </m:r>
                    <m:d>
                      <m:dPr>
                        <m:ctrlPr>
                          <a:rPr lang="en-US" altLang="zh-CN" sz="4800" i="1">
                            <a:solidFill>
                              <a:srgbClr val="000000"/>
                            </a:solidFill>
                            <a:latin typeface="Cambria Math" panose="02040503050406030204" pitchFamily="18" charset="0"/>
                          </a:rPr>
                        </m:ctrlPr>
                      </m:dPr>
                      <m:e>
                        <m:r>
                          <m:rPr>
                            <m:sty m:val="p"/>
                          </m:rPr>
                          <a:rPr lang="en-US" altLang="zh-CN" sz="4800">
                            <a:solidFill>
                              <a:srgbClr val="000000"/>
                            </a:solidFill>
                            <a:latin typeface="Cambria Math" panose="02040503050406030204" pitchFamily="18" charset="0"/>
                          </a:rPr>
                          <m:t>t</m:t>
                        </m:r>
                      </m:e>
                    </m:d>
                  </m:oMath>
                </a14:m>
                <a:r>
                  <a:rPr lang="en-US" altLang="zh-CN" sz="4800" dirty="0">
                    <a:solidFill>
                      <a:srgbClr val="000000"/>
                    </a:solidFill>
                  </a:rPr>
                  <a:t>:</a:t>
                </a:r>
              </a:p>
              <a:p>
                <a:pPr marL="0" indent="0">
                  <a:lnSpc>
                    <a:spcPct val="150000"/>
                  </a:lnSpc>
                  <a:buClrTx/>
                  <a:buSzPct val="123000"/>
                  <a:buNone/>
                </a:pPr>
                <a14:m>
                  <m:oMathPara xmlns:m="http://schemas.openxmlformats.org/officeDocument/2006/math">
                    <m:oMathParaPr>
                      <m:jc m:val="centerGroup"/>
                    </m:oMathParaPr>
                    <m:oMath xmlns:m="http://schemas.openxmlformats.org/officeDocument/2006/math">
                      <m:r>
                        <a:rPr lang="en-US" altLang="zh-CN" sz="4800" b="1" i="1" smtClean="0">
                          <a:solidFill>
                            <a:schemeClr val="tx1"/>
                          </a:solidFill>
                          <a:latin typeface="Cambria Math" panose="02040503050406030204" pitchFamily="18" charset="0"/>
                        </a:rPr>
                        <m:t>𝑶</m:t>
                      </m:r>
                      <m:d>
                        <m:dPr>
                          <m:ctrlPr>
                            <a:rPr lang="en-US" altLang="zh-CN" sz="4800" i="1">
                              <a:solidFill>
                                <a:schemeClr val="tx1"/>
                              </a:solidFill>
                              <a:latin typeface="Cambria Math" panose="02040503050406030204" pitchFamily="18" charset="0"/>
                            </a:rPr>
                          </m:ctrlPr>
                        </m:dPr>
                        <m:e>
                          <m:r>
                            <a:rPr lang="en-US" altLang="zh-CN" sz="4800" i="1">
                              <a:solidFill>
                                <a:schemeClr val="tx1"/>
                              </a:solidFill>
                              <a:latin typeface="Cambria Math" panose="02040503050406030204" pitchFamily="18" charset="0"/>
                            </a:rPr>
                            <m:t>𝑡</m:t>
                          </m:r>
                        </m:e>
                      </m:d>
                      <m:r>
                        <a:rPr lang="en-US" altLang="zh-CN" sz="4800" i="1">
                          <a:solidFill>
                            <a:schemeClr val="tx1"/>
                          </a:solidFill>
                          <a:latin typeface="Cambria Math" panose="02040503050406030204" pitchFamily="18" charset="0"/>
                        </a:rPr>
                        <m:t>=</m:t>
                      </m:r>
                      <m:r>
                        <a:rPr lang="en-US" altLang="zh-CN" sz="4800">
                          <a:solidFill>
                            <a:srgbClr val="000000"/>
                          </a:solidFill>
                          <a:latin typeface="Cambria Math" panose="02040503050406030204" pitchFamily="18" charset="0"/>
                        </a:rPr>
                        <m:t>𝐠</m:t>
                      </m:r>
                      <m:d>
                        <m:dPr>
                          <m:ctrlPr>
                            <a:rPr lang="en-US" altLang="zh-CN" sz="4800" i="1">
                              <a:solidFill>
                                <a:schemeClr val="tx1"/>
                              </a:solidFill>
                              <a:latin typeface="Cambria Math" panose="02040503050406030204" pitchFamily="18" charset="0"/>
                            </a:rPr>
                          </m:ctrlPr>
                        </m:dPr>
                        <m:e>
                          <m:r>
                            <a:rPr lang="en-US" altLang="zh-CN" sz="4800" i="1">
                              <a:solidFill>
                                <a:schemeClr val="tx1"/>
                              </a:solidFill>
                              <a:latin typeface="Cambria Math" panose="02040503050406030204" pitchFamily="18" charset="0"/>
                            </a:rPr>
                            <m:t>𝑡</m:t>
                          </m:r>
                        </m:e>
                      </m:d>
                      <m:r>
                        <a:rPr lang="en-US" altLang="zh-CN" sz="4800" i="1">
                          <a:solidFill>
                            <a:schemeClr val="tx1"/>
                          </a:solidFill>
                          <a:latin typeface="Cambria Math" panose="02040503050406030204" pitchFamily="18" charset="0"/>
                        </a:rPr>
                        <m:t>+</m:t>
                      </m:r>
                      <m:r>
                        <a:rPr lang="en-US" altLang="zh-CN" sz="4800" i="1">
                          <a:solidFill>
                            <a:schemeClr val="tx1"/>
                          </a:solidFill>
                          <a:latin typeface="Cambria Math" panose="02040503050406030204" pitchFamily="18" charset="0"/>
                        </a:rPr>
                        <m:t>𝑑</m:t>
                      </m:r>
                      <m:r>
                        <a:rPr lang="en-US" altLang="zh-CN" sz="4800" b="1" i="1">
                          <a:solidFill>
                            <a:schemeClr val="tx1"/>
                          </a:solidFill>
                          <a:latin typeface="Cambria Math" panose="02040503050406030204" pitchFamily="18" charset="0"/>
                        </a:rPr>
                        <m:t>𝒏</m:t>
                      </m:r>
                      <m:d>
                        <m:dPr>
                          <m:ctrlPr>
                            <a:rPr lang="en-US" altLang="zh-CN" sz="4800" i="1">
                              <a:solidFill>
                                <a:schemeClr val="tx1"/>
                              </a:solidFill>
                              <a:latin typeface="Cambria Math" panose="02040503050406030204" pitchFamily="18" charset="0"/>
                            </a:rPr>
                          </m:ctrlPr>
                        </m:dPr>
                        <m:e>
                          <m:r>
                            <a:rPr lang="en-US" altLang="zh-CN" sz="4800" i="1">
                              <a:solidFill>
                                <a:schemeClr val="tx1"/>
                              </a:solidFill>
                              <a:latin typeface="Cambria Math" panose="02040503050406030204" pitchFamily="18" charset="0"/>
                            </a:rPr>
                            <m:t>𝑡</m:t>
                          </m:r>
                        </m:e>
                      </m:d>
                      <m:r>
                        <a:rPr lang="en-US" altLang="zh-CN" sz="4800" i="1">
                          <a:solidFill>
                            <a:schemeClr val="tx1"/>
                          </a:solidFill>
                          <a:latin typeface="Cambria Math" panose="02040503050406030204" pitchFamily="18" charset="0"/>
                        </a:rPr>
                        <m:t>,</m:t>
                      </m:r>
                      <m:r>
                        <a:rPr lang="en-US" altLang="zh-CN" sz="4800" i="1">
                          <a:solidFill>
                            <a:schemeClr val="tx1"/>
                          </a:solidFill>
                          <a:latin typeface="Cambria Math" panose="02040503050406030204" pitchFamily="18" charset="0"/>
                        </a:rPr>
                        <m:t>𝑡</m:t>
                      </m:r>
                      <m:r>
                        <a:rPr lang="en-US" altLang="zh-CN" sz="4800" i="1">
                          <a:solidFill>
                            <a:schemeClr val="tx1"/>
                          </a:solidFill>
                          <a:latin typeface="Cambria Math" panose="02040503050406030204" pitchFamily="18" charset="0"/>
                        </a:rPr>
                        <m:t>∈[0,1]</m:t>
                      </m:r>
                    </m:oMath>
                  </m:oMathPara>
                </a14:m>
                <a:endParaRPr lang="en-US" altLang="zh-CN" sz="4800" dirty="0">
                  <a:solidFill>
                    <a:schemeClr val="tx1"/>
                  </a:solidFill>
                </a:endParaRPr>
              </a:p>
              <a:p>
                <a:pPr marL="609600" indent="-609600">
                  <a:lnSpc>
                    <a:spcPct val="150000"/>
                  </a:lnSpc>
                  <a:buClrTx/>
                  <a:buSzPct val="123000"/>
                  <a:buFont typeface="Arial" panose="020B0604020202020204" pitchFamily="34" charset="0"/>
                  <a:buChar char="•"/>
                </a:pPr>
                <a14:m>
                  <m:oMath xmlns:m="http://schemas.openxmlformats.org/officeDocument/2006/math">
                    <m:r>
                      <a:rPr lang="en-US" altLang="zh-CN" sz="4800" b="1" i="1" smtClean="0">
                        <a:solidFill>
                          <a:schemeClr val="tx1"/>
                        </a:solidFill>
                        <a:latin typeface="Cambria Math" panose="02040503050406030204" pitchFamily="18" charset="0"/>
                      </a:rPr>
                      <m:t>𝒏</m:t>
                    </m:r>
                    <m:d>
                      <m:dPr>
                        <m:ctrlPr>
                          <a:rPr lang="en-US" altLang="zh-CN" sz="4800" i="1">
                            <a:solidFill>
                              <a:schemeClr val="tx1"/>
                            </a:solidFill>
                            <a:latin typeface="Cambria Math" panose="02040503050406030204" pitchFamily="18" charset="0"/>
                          </a:rPr>
                        </m:ctrlPr>
                      </m:dPr>
                      <m:e>
                        <m:r>
                          <a:rPr lang="en-US" altLang="zh-CN" sz="4800" i="1">
                            <a:solidFill>
                              <a:schemeClr val="tx1"/>
                            </a:solidFill>
                            <a:latin typeface="Cambria Math" panose="02040503050406030204" pitchFamily="18" charset="0"/>
                          </a:rPr>
                          <m:t>𝑡</m:t>
                        </m:r>
                      </m:e>
                    </m:d>
                  </m:oMath>
                </a14:m>
                <a:r>
                  <a:rPr lang="en-US" altLang="zh-CN" sz="4800" dirty="0">
                    <a:solidFill>
                      <a:schemeClr val="tx1"/>
                    </a:solidFill>
                  </a:rPr>
                  <a:t> is unit normal</a:t>
                </a:r>
              </a:p>
              <a:p>
                <a:pPr marL="609600" indent="-609600">
                  <a:lnSpc>
                    <a:spcPct val="150000"/>
                  </a:lnSpc>
                  <a:buClrTx/>
                  <a:buSzPct val="123000"/>
                  <a:buChar char="•"/>
                </a:pPr>
                <a:r>
                  <a:rPr lang="en-US" altLang="zh-CN" sz="4800" dirty="0">
                    <a:solidFill>
                      <a:schemeClr val="tx1"/>
                    </a:solidFill>
                  </a:rPr>
                  <a:t>Offset curves are much more complex</a:t>
                </a:r>
              </a:p>
              <a:p>
                <a:pPr marL="952500" lvl="1" indent="-609600">
                  <a:lnSpc>
                    <a:spcPct val="150000"/>
                  </a:lnSpc>
                  <a:buClrTx/>
                  <a:buSzPct val="123000"/>
                </a:pPr>
                <a:r>
                  <a:rPr lang="en-US" altLang="zh-CN" sz="4000" dirty="0">
                    <a:solidFill>
                      <a:schemeClr val="tx1"/>
                    </a:solidFill>
                  </a:rPr>
                  <a:t>Stroke rendering is more challenging than fill</a:t>
                </a:r>
              </a:p>
              <a:p>
                <a:pPr marL="952500" lvl="1" indent="-609600">
                  <a:lnSpc>
                    <a:spcPct val="150000"/>
                  </a:lnSpc>
                  <a:buClrTx/>
                  <a:buSzPct val="123000"/>
                </a:pPr>
                <a:r>
                  <a:rPr lang="en-US" altLang="zh-CN" sz="4000" dirty="0">
                    <a:solidFill>
                      <a:schemeClr val="tx1"/>
                    </a:solidFill>
                  </a:rPr>
                  <a:t>Idea: convert strokes to fills</a:t>
                </a:r>
                <a:endParaRPr lang="en-US" altLang="zh-CN" sz="4000" dirty="0">
                  <a:solidFill>
                    <a:srgbClr val="000000"/>
                  </a:solidFill>
                </a:endParaRPr>
              </a:p>
            </p:txBody>
          </p:sp>
        </mc:Choice>
        <mc:Fallback xmlns="">
          <p:sp>
            <p:nvSpPr>
              <p:cNvPr id="7" name="내용 개체 틀 2">
                <a:extLst>
                  <a:ext uri="{FF2B5EF4-FFF2-40B4-BE49-F238E27FC236}">
                    <a16:creationId xmlns:a16="http://schemas.microsoft.com/office/drawing/2014/main" id="{F7AC7EC5-083C-8833-F59A-9FC37EFBEC13}"/>
                  </a:ext>
                </a:extLst>
              </p:cNvPr>
              <p:cNvSpPr txBox="1">
                <a:spLocks noRot="1" noChangeAspect="1" noMove="1" noResize="1" noEditPoints="1" noAdjustHandles="1" noChangeArrowheads="1" noChangeShapeType="1" noTextEdit="1"/>
              </p:cNvSpPr>
              <p:nvPr/>
            </p:nvSpPr>
            <p:spPr>
              <a:xfrm>
                <a:off x="1618325" y="2551738"/>
                <a:ext cx="21137766" cy="10145700"/>
              </a:xfrm>
              <a:prstGeom prst="rect">
                <a:avLst/>
              </a:prstGeom>
              <a:blipFill>
                <a:blip r:embed="rId5"/>
                <a:stretch>
                  <a:fillRect l="-1557" t="-240"/>
                </a:stretch>
              </a:blipFill>
            </p:spPr>
            <p:txBody>
              <a:bodyPr/>
              <a:lstStyle/>
              <a:p>
                <a:r>
                  <a:rPr lang="zh-CN" altLang="en-US">
                    <a:noFill/>
                  </a:rPr>
                  <a:t> </a:t>
                </a:r>
              </a:p>
            </p:txBody>
          </p:sp>
        </mc:Fallback>
      </mc:AlternateContent>
      <p:pic>
        <p:nvPicPr>
          <p:cNvPr id="2" name="Image" descr="Image">
            <a:extLst>
              <a:ext uri="{FF2B5EF4-FFF2-40B4-BE49-F238E27FC236}">
                <a16:creationId xmlns:a16="http://schemas.microsoft.com/office/drawing/2014/main" id="{C8D4DD85-6285-ED40-5691-4BE2BD789534}"/>
              </a:ext>
            </a:extLst>
          </p:cNvPr>
          <p:cNvPicPr>
            <a:picLocks noChangeAspect="1"/>
          </p:cNvPicPr>
          <p:nvPr/>
        </p:nvPicPr>
        <p:blipFill>
          <a:blip r:embed="rId6"/>
          <a:stretch>
            <a:fillRect/>
          </a:stretch>
        </p:blipFill>
        <p:spPr>
          <a:xfrm>
            <a:off x="14626469" y="4757657"/>
            <a:ext cx="9635321" cy="8801785"/>
          </a:xfrm>
          <a:prstGeom prst="rect">
            <a:avLst/>
          </a:prstGeom>
          <a:ln w="12700">
            <a:miter lim="400000"/>
          </a:ln>
        </p:spPr>
      </p:pic>
      <p:sp>
        <p:nvSpPr>
          <p:cNvPr id="3" name="文本框 7">
            <a:extLst>
              <a:ext uri="{FF2B5EF4-FFF2-40B4-BE49-F238E27FC236}">
                <a16:creationId xmlns:a16="http://schemas.microsoft.com/office/drawing/2014/main" id="{BCB28E70-DF9C-F148-BF4C-03179E86CEF3}"/>
              </a:ext>
            </a:extLst>
          </p:cNvPr>
          <p:cNvSpPr txBox="1"/>
          <p:nvPr/>
        </p:nvSpPr>
        <p:spPr>
          <a:xfrm>
            <a:off x="723900" y="247650"/>
            <a:ext cx="18561627"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Introduction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572829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AF4F2-6BCB-575D-954D-5903155D7E35}"/>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924F8AFC-D5CB-B6B3-8BD4-B82CD4C9E515}"/>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3D607617-5197-703F-516D-1A09218D3410}"/>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676C5FE5-B1A5-7469-675B-4F0CCAA35DFF}"/>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42819DCD-862A-C01C-45D3-B4E5D114802D}"/>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D0BD8932-8453-9B97-09CA-673F001A19BD}"/>
                  </a:ext>
                </a:extLst>
              </p:cNvPr>
              <p:cNvSpPr txBox="1">
                <a:spLocks/>
              </p:cNvSpPr>
              <p:nvPr/>
            </p:nvSpPr>
            <p:spPr>
              <a:xfrm>
                <a:off x="1618325" y="2551738"/>
                <a:ext cx="21137766" cy="10313014"/>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rPr>
                  <a:t>Bézier curve of degree </a:t>
                </a:r>
                <a14:m>
                  <m:oMath xmlns:m="http://schemas.openxmlformats.org/officeDocument/2006/math">
                    <m:r>
                      <a:rPr lang="en-US" altLang="zh-CN" sz="4800" i="1" dirty="0" smtClean="0">
                        <a:solidFill>
                          <a:srgbClr val="000000"/>
                        </a:solidFill>
                        <a:latin typeface="Cambria Math" panose="02040503050406030204" pitchFamily="18" charset="0"/>
                      </a:rPr>
                      <m:t>𝑛</m:t>
                    </m:r>
                    <m:r>
                      <a:rPr lang="en-US" altLang="zh-CN" sz="4800" b="0" i="1" dirty="0" smtClean="0">
                        <a:solidFill>
                          <a:srgbClr val="000000"/>
                        </a:solidFill>
                        <a:latin typeface="Cambria Math" panose="02040503050406030204" pitchFamily="18" charset="0"/>
                      </a:rPr>
                      <m:t>:</m:t>
                    </m:r>
                  </m:oMath>
                </a14:m>
                <a:endParaRPr lang="en-US" altLang="zh-CN" sz="4800" dirty="0">
                  <a:solidFill>
                    <a:srgbClr val="000000"/>
                  </a:solidFill>
                </a:endParaRPr>
              </a:p>
              <a:p>
                <a:pPr marL="342900" lvl="1" indent="0">
                  <a:lnSpc>
                    <a:spcPct val="150000"/>
                  </a:lnSpc>
                  <a:buClrTx/>
                  <a:buSzPct val="123000"/>
                  <a:buNone/>
                </a:pPr>
                <a:endParaRPr lang="en-US" altLang="zh-CN" sz="4400" dirty="0">
                  <a:solidFill>
                    <a:schemeClr val="tx1"/>
                  </a:solidFill>
                  <a:latin typeface="Times New Roman" panose="02020603050405020304" pitchFamily="18" charset="0"/>
                  <a:cs typeface="Times New Roman" panose="02020603050405020304" pitchFamily="18" charset="0"/>
                </a:endParaRPr>
              </a:p>
              <a:p>
                <a:pPr marL="342900" lvl="1" indent="0">
                  <a:lnSpc>
                    <a:spcPct val="150000"/>
                  </a:lnSpc>
                  <a:buClrTx/>
                  <a:buSzPct val="123000"/>
                  <a:buNone/>
                </a:pPr>
                <a:endParaRPr lang="en-US" altLang="zh-CN" sz="4400" dirty="0">
                  <a:solidFill>
                    <a:schemeClr val="tx1"/>
                  </a:solidFill>
                  <a:latin typeface="Times New Roman" panose="02020603050405020304" pitchFamily="18" charset="0"/>
                  <a:cs typeface="Times New Roman" panose="02020603050405020304" pitchFamily="18" charset="0"/>
                </a:endParaRPr>
              </a:p>
              <a:p>
                <a:pPr marL="952500" lvl="1" indent="-609600">
                  <a:lnSpc>
                    <a:spcPct val="150000"/>
                  </a:lnSpc>
                  <a:buClrTx/>
                  <a:buSzPct val="123000"/>
                </a:pPr>
                <a:r>
                  <a:rPr lang="en-US" altLang="zh-CN" sz="4400" dirty="0">
                    <a:solidFill>
                      <a:srgbClr val="000000"/>
                    </a:solidFill>
                  </a:rPr>
                  <a:t>Example: quadratic and cubic curves</a:t>
                </a:r>
              </a:p>
              <a:p>
                <a:pPr marL="609600" indent="-609600">
                  <a:lnSpc>
                    <a:spcPct val="150000"/>
                  </a:lnSpc>
                  <a:buClrTx/>
                  <a:buSzPct val="123000"/>
                  <a:buChar char="•"/>
                </a:pPr>
                <a:endParaRPr lang="en-US" altLang="zh-CN" sz="4800" dirty="0">
                  <a:solidFill>
                    <a:srgbClr val="000000"/>
                  </a:solidFill>
                  <a:latin typeface="+mn-lt"/>
                  <a:cs typeface="+mn-cs"/>
                </a:endParaRPr>
              </a:p>
              <a:p>
                <a:pPr marL="609600" indent="-609600">
                  <a:lnSpc>
                    <a:spcPct val="150000"/>
                  </a:lnSpc>
                  <a:buClrTx/>
                  <a:buSzPct val="123000"/>
                  <a:buChar char="•"/>
                </a:pPr>
                <a:endParaRPr lang="en-US" altLang="zh-CN" sz="4800" dirty="0">
                  <a:solidFill>
                    <a:srgbClr val="000000"/>
                  </a:solidFill>
                  <a:latin typeface="+mn-lt"/>
                  <a:cs typeface="+mn-cs"/>
                </a:endParaRPr>
              </a:p>
              <a:p>
                <a:pPr marL="609600" indent="-609600">
                  <a:lnSpc>
                    <a:spcPct val="150000"/>
                  </a:lnSpc>
                  <a:buClrTx/>
                  <a:buSzPct val="123000"/>
                  <a:buChar char="•"/>
                </a:pPr>
                <a:endParaRPr lang="en-US" altLang="zh-CN" sz="4800" dirty="0">
                  <a:solidFill>
                    <a:srgbClr val="000000"/>
                  </a:solidFill>
                  <a:latin typeface="+mn-lt"/>
                  <a:cs typeface="+mn-cs"/>
                </a:endParaRPr>
              </a:p>
            </p:txBody>
          </p:sp>
        </mc:Choice>
        <mc:Fallback xmlns="">
          <p:sp>
            <p:nvSpPr>
              <p:cNvPr id="7" name="내용 개체 틀 2">
                <a:extLst>
                  <a:ext uri="{FF2B5EF4-FFF2-40B4-BE49-F238E27FC236}">
                    <a16:creationId xmlns:a16="http://schemas.microsoft.com/office/drawing/2014/main" id="{D0BD8932-8453-9B97-09CA-673F001A19BD}"/>
                  </a:ext>
                </a:extLst>
              </p:cNvPr>
              <p:cNvSpPr txBox="1">
                <a:spLocks noRot="1" noChangeAspect="1" noMove="1" noResize="1" noEditPoints="1" noAdjustHandles="1" noChangeArrowheads="1" noChangeShapeType="1" noTextEdit="1"/>
              </p:cNvSpPr>
              <p:nvPr/>
            </p:nvSpPr>
            <p:spPr>
              <a:xfrm>
                <a:off x="1618325" y="2551738"/>
                <a:ext cx="21137766" cy="10313014"/>
              </a:xfrm>
              <a:prstGeom prst="rect">
                <a:avLst/>
              </a:prstGeom>
              <a:blipFill>
                <a:blip r:embed="rId5"/>
                <a:stretch>
                  <a:fillRect l="-1557" t="-237"/>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547F6B18-6C9C-26E1-8E8E-920BFE56AB60}"/>
              </a:ext>
            </a:extLst>
          </p:cNvPr>
          <p:cNvGrpSpPr/>
          <p:nvPr/>
        </p:nvGrpSpPr>
        <p:grpSpPr>
          <a:xfrm>
            <a:off x="1770725" y="7784890"/>
            <a:ext cx="8887182" cy="5319562"/>
            <a:chOff x="547242" y="4067758"/>
            <a:chExt cx="3601124" cy="2155509"/>
          </a:xfrm>
        </p:grpSpPr>
        <p:cxnSp>
          <p:nvCxnSpPr>
            <p:cNvPr id="3" name="直接连接符 2">
              <a:extLst>
                <a:ext uri="{FF2B5EF4-FFF2-40B4-BE49-F238E27FC236}">
                  <a16:creationId xmlns:a16="http://schemas.microsoft.com/office/drawing/2014/main" id="{65391BFF-8859-3C7F-12FA-DED6B2D8DD23}"/>
                </a:ext>
              </a:extLst>
            </p:cNvPr>
            <p:cNvCxnSpPr>
              <a:cxnSpLocks/>
              <a:stCxn id="10" idx="3"/>
              <a:endCxn id="9" idx="7"/>
            </p:cNvCxnSpPr>
            <p:nvPr/>
          </p:nvCxnSpPr>
          <p:spPr>
            <a:xfrm flipH="1">
              <a:off x="1159750" y="4537355"/>
              <a:ext cx="978163" cy="1030628"/>
            </a:xfrm>
            <a:prstGeom prst="line">
              <a:avLst/>
            </a:prstGeom>
            <a:ln w="50800" cap="rnd">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57851D8-A620-FCC4-8EED-8522DFFB662D}"/>
                </a:ext>
              </a:extLst>
            </p:cNvPr>
            <p:cNvCxnSpPr>
              <a:cxnSpLocks/>
              <a:stCxn id="10" idx="5"/>
              <a:endCxn id="8" idx="1"/>
            </p:cNvCxnSpPr>
            <p:nvPr/>
          </p:nvCxnSpPr>
          <p:spPr>
            <a:xfrm>
              <a:off x="2264782" y="4537355"/>
              <a:ext cx="1312796" cy="1030628"/>
            </a:xfrm>
            <a:prstGeom prst="line">
              <a:avLst/>
            </a:prstGeom>
            <a:ln w="50800" cap="rnd">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6" name="任意多边形 103">
              <a:extLst>
                <a:ext uri="{FF2B5EF4-FFF2-40B4-BE49-F238E27FC236}">
                  <a16:creationId xmlns:a16="http://schemas.microsoft.com/office/drawing/2014/main" id="{F25862C0-3D9A-B92E-71EE-F2CC9C7D9961}"/>
                </a:ext>
              </a:extLst>
            </p:cNvPr>
            <p:cNvSpPr/>
            <p:nvPr/>
          </p:nvSpPr>
          <p:spPr>
            <a:xfrm rot="1764391">
              <a:off x="1329458" y="4967345"/>
              <a:ext cx="2114541" cy="1255922"/>
            </a:xfrm>
            <a:custGeom>
              <a:avLst/>
              <a:gdLst>
                <a:gd name="connsiteX0" fmla="*/ 2171700 w 2171700"/>
                <a:gd name="connsiteY0" fmla="*/ 69847 h 1205227"/>
                <a:gd name="connsiteX1" fmla="*/ 723900 w 2171700"/>
                <a:gd name="connsiteY1" fmla="*/ 123187 h 1205227"/>
                <a:gd name="connsiteX2" fmla="*/ 0 w 2171700"/>
                <a:gd name="connsiteY2" fmla="*/ 1205227 h 1205227"/>
                <a:gd name="connsiteX0" fmla="*/ 2171700 w 2171700"/>
                <a:gd name="connsiteY0" fmla="*/ 42223 h 1177603"/>
                <a:gd name="connsiteX1" fmla="*/ 653245 w 2171700"/>
                <a:gd name="connsiteY1" fmla="*/ 160868 h 1177603"/>
                <a:gd name="connsiteX2" fmla="*/ 0 w 2171700"/>
                <a:gd name="connsiteY2" fmla="*/ 1177603 h 1177603"/>
              </a:gdLst>
              <a:ahLst/>
              <a:cxnLst>
                <a:cxn ang="0">
                  <a:pos x="connsiteX0" y="connsiteY0"/>
                </a:cxn>
                <a:cxn ang="0">
                  <a:pos x="connsiteX1" y="connsiteY1"/>
                </a:cxn>
                <a:cxn ang="0">
                  <a:pos x="connsiteX2" y="connsiteY2"/>
                </a:cxn>
              </a:cxnLst>
              <a:rect l="l" t="t" r="r" b="b"/>
              <a:pathLst>
                <a:path w="2171700" h="1177603">
                  <a:moveTo>
                    <a:pt x="2171700" y="42223"/>
                  </a:moveTo>
                  <a:cubicBezTo>
                    <a:pt x="1628775" y="-25722"/>
                    <a:pt x="1015195" y="-28362"/>
                    <a:pt x="653245" y="160868"/>
                  </a:cubicBezTo>
                  <a:cubicBezTo>
                    <a:pt x="291295" y="350098"/>
                    <a:pt x="180975" y="731198"/>
                    <a:pt x="0" y="1177603"/>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14E7F3BB-90F3-204A-F8AC-D6C95571F695}"/>
                </a:ext>
              </a:extLst>
            </p:cNvPr>
            <p:cNvSpPr/>
            <p:nvPr/>
          </p:nvSpPr>
          <p:spPr>
            <a:xfrm>
              <a:off x="3551303" y="5541708"/>
              <a:ext cx="179419" cy="1794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34E49E1-6977-F234-C66D-077C8DBBD4F1}"/>
                </a:ext>
              </a:extLst>
            </p:cNvPr>
            <p:cNvSpPr/>
            <p:nvPr/>
          </p:nvSpPr>
          <p:spPr>
            <a:xfrm>
              <a:off x="1006606" y="5541708"/>
              <a:ext cx="179419" cy="1794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1ADC031-5391-852F-23BC-9AED5ABC9A15}"/>
                </a:ext>
              </a:extLst>
            </p:cNvPr>
            <p:cNvSpPr/>
            <p:nvPr/>
          </p:nvSpPr>
          <p:spPr>
            <a:xfrm>
              <a:off x="2111638" y="4384211"/>
              <a:ext cx="179419" cy="1794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58CB6E9-A55D-FF3E-B0DF-7C69FB4593E7}"/>
                    </a:ext>
                  </a:extLst>
                </p:cNvPr>
                <p:cNvSpPr txBox="1"/>
                <p:nvPr/>
              </p:nvSpPr>
              <p:spPr>
                <a:xfrm>
                  <a:off x="547242" y="5179389"/>
                  <a:ext cx="810776" cy="306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sym typeface="+mn-lt"/>
                              </a:rPr>
                            </m:ctrlPr>
                          </m:sSubPr>
                          <m:e>
                            <m:r>
                              <a:rPr lang="en-US" altLang="zh-CN" b="1" i="0">
                                <a:latin typeface="Cambria Math" panose="02040503050406030204" pitchFamily="18" charset="0"/>
                                <a:cs typeface="Times New Roman" panose="02020603050405020304" pitchFamily="18" charset="0"/>
                                <a:sym typeface="+mn-lt"/>
                              </a:rPr>
                              <m:t>𝐏</m:t>
                            </m:r>
                          </m:e>
                          <m:sub>
                            <m:r>
                              <a:rPr lang="en-US" altLang="zh-CN" b="0" i="1" smtClean="0">
                                <a:latin typeface="Cambria Math" panose="02040503050406030204" pitchFamily="18" charset="0"/>
                                <a:cs typeface="Times New Roman" panose="02020603050405020304" pitchFamily="18" charset="0"/>
                                <a:sym typeface="+mn-lt"/>
                              </a:rPr>
                              <m:t>0</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358CB6E9-A55D-FF3E-B0DF-7C69FB4593E7}"/>
                    </a:ext>
                  </a:extLst>
                </p:cNvPr>
                <p:cNvSpPr txBox="1">
                  <a:spLocks noRot="1" noChangeAspect="1" noMove="1" noResize="1" noEditPoints="1" noAdjustHandles="1" noChangeArrowheads="1" noChangeShapeType="1" noTextEdit="1"/>
                </p:cNvSpPr>
                <p:nvPr/>
              </p:nvSpPr>
              <p:spPr>
                <a:xfrm>
                  <a:off x="547242" y="5179389"/>
                  <a:ext cx="810776" cy="30679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5A41612-8BB6-D85C-21AE-89B6355A93A2}"/>
                    </a:ext>
                  </a:extLst>
                </p:cNvPr>
                <p:cNvSpPr txBox="1"/>
                <p:nvPr/>
              </p:nvSpPr>
              <p:spPr>
                <a:xfrm>
                  <a:off x="1575952" y="4067758"/>
                  <a:ext cx="810776" cy="306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sym typeface="+mn-lt"/>
                              </a:rPr>
                            </m:ctrlPr>
                          </m:sSubPr>
                          <m:e>
                            <m:r>
                              <a:rPr lang="en-US" altLang="zh-CN" b="1" i="0">
                                <a:latin typeface="Cambria Math" panose="02040503050406030204" pitchFamily="18" charset="0"/>
                                <a:cs typeface="Times New Roman" panose="02020603050405020304" pitchFamily="18" charset="0"/>
                                <a:sym typeface="+mn-lt"/>
                              </a:rPr>
                              <m:t>𝐏</m:t>
                            </m:r>
                          </m:e>
                          <m:sub>
                            <m:r>
                              <a:rPr lang="en-US" altLang="zh-CN" b="0" i="1" smtClean="0">
                                <a:latin typeface="Cambria Math" panose="02040503050406030204" pitchFamily="18" charset="0"/>
                                <a:cs typeface="Times New Roman" panose="02020603050405020304" pitchFamily="18" charset="0"/>
                                <a:sym typeface="+mn-lt"/>
                              </a:rPr>
                              <m:t>1</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F5A41612-8BB6-D85C-21AE-89B6355A93A2}"/>
                    </a:ext>
                  </a:extLst>
                </p:cNvPr>
                <p:cNvSpPr txBox="1">
                  <a:spLocks noRot="1" noChangeAspect="1" noMove="1" noResize="1" noEditPoints="1" noAdjustHandles="1" noChangeArrowheads="1" noChangeShapeType="1" noTextEdit="1"/>
                </p:cNvSpPr>
                <p:nvPr/>
              </p:nvSpPr>
              <p:spPr>
                <a:xfrm>
                  <a:off x="1575952" y="4067758"/>
                  <a:ext cx="810776" cy="30679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E235852-D5ED-3AA0-57F8-01AC09BB36DE}"/>
                    </a:ext>
                  </a:extLst>
                </p:cNvPr>
                <p:cNvSpPr txBox="1"/>
                <p:nvPr/>
              </p:nvSpPr>
              <p:spPr>
                <a:xfrm>
                  <a:off x="3337590" y="5156511"/>
                  <a:ext cx="810776" cy="306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sym typeface="+mn-lt"/>
                              </a:rPr>
                            </m:ctrlPr>
                          </m:sSubPr>
                          <m:e>
                            <m:r>
                              <a:rPr lang="en-US" altLang="zh-CN" b="1" i="0">
                                <a:latin typeface="Cambria Math" panose="02040503050406030204" pitchFamily="18" charset="0"/>
                                <a:cs typeface="Times New Roman" panose="02020603050405020304" pitchFamily="18" charset="0"/>
                                <a:sym typeface="+mn-lt"/>
                              </a:rPr>
                              <m:t>𝐏</m:t>
                            </m:r>
                          </m:e>
                          <m:sub>
                            <m:r>
                              <a:rPr lang="en-US" altLang="zh-CN" b="0" i="1" smtClean="0">
                                <a:latin typeface="Cambria Math" panose="02040503050406030204" pitchFamily="18" charset="0"/>
                                <a:cs typeface="Times New Roman" panose="02020603050405020304" pitchFamily="18" charset="0"/>
                                <a:sym typeface="+mn-lt"/>
                              </a:rPr>
                              <m:t>2</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2E235852-D5ED-3AA0-57F8-01AC09BB36DE}"/>
                    </a:ext>
                  </a:extLst>
                </p:cNvPr>
                <p:cNvSpPr txBox="1">
                  <a:spLocks noRot="1" noChangeAspect="1" noMove="1" noResize="1" noEditPoints="1" noAdjustHandles="1" noChangeArrowheads="1" noChangeShapeType="1" noTextEdit="1"/>
                </p:cNvSpPr>
                <p:nvPr/>
              </p:nvSpPr>
              <p:spPr>
                <a:xfrm>
                  <a:off x="3337590" y="5156511"/>
                  <a:ext cx="810776" cy="306792"/>
                </a:xfrm>
                <a:prstGeom prst="rect">
                  <a:avLst/>
                </a:prstGeom>
                <a:blipFill>
                  <a:blip r:embed="rId8"/>
                  <a:stretch>
                    <a:fillRect/>
                  </a:stretch>
                </a:blipFill>
              </p:spPr>
              <p:txBody>
                <a:bodyPr/>
                <a:lstStyle/>
                <a:p>
                  <a:r>
                    <a:rPr lang="zh-CN" altLang="en-US">
                      <a:noFill/>
                    </a:rPr>
                    <a:t> </a:t>
                  </a:r>
                </a:p>
              </p:txBody>
            </p:sp>
          </mc:Fallback>
        </mc:AlternateContent>
      </p:grpSp>
      <p:grpSp>
        <p:nvGrpSpPr>
          <p:cNvPr id="14" name="组合 13">
            <a:extLst>
              <a:ext uri="{FF2B5EF4-FFF2-40B4-BE49-F238E27FC236}">
                <a16:creationId xmlns:a16="http://schemas.microsoft.com/office/drawing/2014/main" id="{ACA18362-DB96-5644-C941-114702731228}"/>
              </a:ext>
            </a:extLst>
          </p:cNvPr>
          <p:cNvGrpSpPr/>
          <p:nvPr/>
        </p:nvGrpSpPr>
        <p:grpSpPr>
          <a:xfrm>
            <a:off x="12510452" y="6685551"/>
            <a:ext cx="10102823" cy="6630377"/>
            <a:chOff x="6892943" y="3529938"/>
            <a:chExt cx="4294222" cy="2818253"/>
          </a:xfrm>
        </p:grpSpPr>
        <p:sp>
          <p:nvSpPr>
            <p:cNvPr id="15" name="任意多边形: 形状 14">
              <a:extLst>
                <a:ext uri="{FF2B5EF4-FFF2-40B4-BE49-F238E27FC236}">
                  <a16:creationId xmlns:a16="http://schemas.microsoft.com/office/drawing/2014/main" id="{96AC0EFA-0CE0-492F-FADA-2D4629C05D30}"/>
                </a:ext>
              </a:extLst>
            </p:cNvPr>
            <p:cNvSpPr/>
            <p:nvPr/>
          </p:nvSpPr>
          <p:spPr>
            <a:xfrm rot="13553584" flipV="1">
              <a:off x="7616692" y="4223184"/>
              <a:ext cx="2818253" cy="1431762"/>
            </a:xfrm>
            <a:custGeom>
              <a:avLst/>
              <a:gdLst>
                <a:gd name="connsiteX0" fmla="*/ 0 w 1970467"/>
                <a:gd name="connsiteY0" fmla="*/ 46093 h 1198752"/>
                <a:gd name="connsiteX1" fmla="*/ 850005 w 1970467"/>
                <a:gd name="connsiteY1" fmla="*/ 97608 h 1198752"/>
                <a:gd name="connsiteX2" fmla="*/ 1139780 w 1970467"/>
                <a:gd name="connsiteY2" fmla="*/ 915417 h 1198752"/>
                <a:gd name="connsiteX3" fmla="*/ 1970467 w 1970467"/>
                <a:gd name="connsiteY3" fmla="*/ 1198752 h 1198752"/>
                <a:gd name="connsiteX0" fmla="*/ 0 w 1970467"/>
                <a:gd name="connsiteY0" fmla="*/ 54964 h 1207623"/>
                <a:gd name="connsiteX1" fmla="*/ 850005 w 1970467"/>
                <a:gd name="connsiteY1" fmla="*/ 106479 h 1207623"/>
                <a:gd name="connsiteX2" fmla="*/ 1108054 w 1970467"/>
                <a:gd name="connsiteY2" fmla="*/ 1064057 h 1207623"/>
                <a:gd name="connsiteX3" fmla="*/ 1970467 w 1970467"/>
                <a:gd name="connsiteY3" fmla="*/ 1207623 h 1207623"/>
              </a:gdLst>
              <a:ahLst/>
              <a:cxnLst>
                <a:cxn ang="0">
                  <a:pos x="connsiteX0" y="connsiteY0"/>
                </a:cxn>
                <a:cxn ang="0">
                  <a:pos x="connsiteX1" y="connsiteY1"/>
                </a:cxn>
                <a:cxn ang="0">
                  <a:pos x="connsiteX2" y="connsiteY2"/>
                </a:cxn>
                <a:cxn ang="0">
                  <a:pos x="connsiteX3" y="connsiteY3"/>
                </a:cxn>
              </a:cxnLst>
              <a:rect l="l" t="t" r="r" b="b"/>
              <a:pathLst>
                <a:path w="1970467" h="1207623">
                  <a:moveTo>
                    <a:pt x="0" y="54964"/>
                  </a:moveTo>
                  <a:cubicBezTo>
                    <a:pt x="330021" y="8278"/>
                    <a:pt x="665329" y="-61703"/>
                    <a:pt x="850005" y="106479"/>
                  </a:cubicBezTo>
                  <a:cubicBezTo>
                    <a:pt x="1034681" y="274661"/>
                    <a:pt x="921310" y="880533"/>
                    <a:pt x="1108054" y="1064057"/>
                  </a:cubicBezTo>
                  <a:cubicBezTo>
                    <a:pt x="1294798" y="1247581"/>
                    <a:pt x="1822360" y="1157181"/>
                    <a:pt x="1970467" y="1207623"/>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CC0746D4-E6CE-D422-4EA6-1102BC1E8BD9}"/>
                </a:ext>
              </a:extLst>
            </p:cNvPr>
            <p:cNvCxnSpPr>
              <a:cxnSpLocks/>
              <a:stCxn id="21" idx="1"/>
              <a:endCxn id="19" idx="5"/>
            </p:cNvCxnSpPr>
            <p:nvPr/>
          </p:nvCxnSpPr>
          <p:spPr>
            <a:xfrm flipH="1" flipV="1">
              <a:off x="7574296" y="4459088"/>
              <a:ext cx="884833" cy="1055306"/>
            </a:xfrm>
            <a:prstGeom prst="line">
              <a:avLst/>
            </a:prstGeom>
            <a:ln w="50800" cap="rnd">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8C3AE24-B830-DEDB-2DBE-7A6DBA3A8649}"/>
                </a:ext>
              </a:extLst>
            </p:cNvPr>
            <p:cNvCxnSpPr>
              <a:cxnSpLocks/>
              <a:stCxn id="21" idx="7"/>
              <a:endCxn id="22" idx="3"/>
            </p:cNvCxnSpPr>
            <p:nvPr/>
          </p:nvCxnSpPr>
          <p:spPr>
            <a:xfrm flipV="1">
              <a:off x="8585998" y="4283235"/>
              <a:ext cx="892837" cy="1231159"/>
            </a:xfrm>
            <a:prstGeom prst="line">
              <a:avLst/>
            </a:prstGeom>
            <a:ln w="50800" cap="rnd">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F815A45-FEC5-8D29-C876-0EA38B02402F}"/>
                </a:ext>
              </a:extLst>
            </p:cNvPr>
            <p:cNvCxnSpPr>
              <a:cxnSpLocks/>
              <a:stCxn id="20" idx="1"/>
              <a:endCxn id="22" idx="5"/>
            </p:cNvCxnSpPr>
            <p:nvPr/>
          </p:nvCxnSpPr>
          <p:spPr>
            <a:xfrm flipH="1" flipV="1">
              <a:off x="9605704" y="4283235"/>
              <a:ext cx="821888" cy="1141450"/>
            </a:xfrm>
            <a:prstGeom prst="line">
              <a:avLst/>
            </a:prstGeom>
            <a:ln w="50800" cap="rnd">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07C25630-223E-E77C-FB50-DDC710EEA31E}"/>
                </a:ext>
              </a:extLst>
            </p:cNvPr>
            <p:cNvSpPr/>
            <p:nvPr/>
          </p:nvSpPr>
          <p:spPr>
            <a:xfrm>
              <a:off x="7421152" y="4305944"/>
              <a:ext cx="179419" cy="1794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FAF67D6-C4FA-F2B5-9912-5DA70FD7C005}"/>
                </a:ext>
              </a:extLst>
            </p:cNvPr>
            <p:cNvSpPr/>
            <p:nvPr/>
          </p:nvSpPr>
          <p:spPr>
            <a:xfrm>
              <a:off x="10401317" y="5398410"/>
              <a:ext cx="179419" cy="1794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20D1338-33E3-C3F8-E2E1-A2B0A0049FCC}"/>
                </a:ext>
              </a:extLst>
            </p:cNvPr>
            <p:cNvSpPr/>
            <p:nvPr/>
          </p:nvSpPr>
          <p:spPr>
            <a:xfrm>
              <a:off x="8432854" y="5488119"/>
              <a:ext cx="179419" cy="1794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0F77E61F-BCF6-ADC6-471E-041EA3F16FC0}"/>
                </a:ext>
              </a:extLst>
            </p:cNvPr>
            <p:cNvSpPr/>
            <p:nvPr/>
          </p:nvSpPr>
          <p:spPr>
            <a:xfrm>
              <a:off x="9452560" y="4130091"/>
              <a:ext cx="179419" cy="1794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DAAE642-1D55-8729-D905-E9E3141B8849}"/>
                    </a:ext>
                  </a:extLst>
                </p:cNvPr>
                <p:cNvSpPr txBox="1"/>
                <p:nvPr/>
              </p:nvSpPr>
              <p:spPr>
                <a:xfrm>
                  <a:off x="6892943" y="4026412"/>
                  <a:ext cx="810776" cy="321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sym typeface="+mn-lt"/>
                              </a:rPr>
                            </m:ctrlPr>
                          </m:sSubPr>
                          <m:e>
                            <m:r>
                              <a:rPr lang="en-US" altLang="zh-CN" b="1" i="0">
                                <a:latin typeface="Cambria Math" panose="02040503050406030204" pitchFamily="18" charset="0"/>
                                <a:cs typeface="Times New Roman" panose="02020603050405020304" pitchFamily="18" charset="0"/>
                                <a:sym typeface="+mn-lt"/>
                              </a:rPr>
                              <m:t>𝐏</m:t>
                            </m:r>
                          </m:e>
                          <m:sub>
                            <m:r>
                              <a:rPr lang="en-US" altLang="zh-CN" b="0" i="1" smtClean="0">
                                <a:latin typeface="Cambria Math" panose="02040503050406030204" pitchFamily="18" charset="0"/>
                                <a:cs typeface="Times New Roman" panose="02020603050405020304" pitchFamily="18" charset="0"/>
                                <a:sym typeface="+mn-lt"/>
                              </a:rPr>
                              <m:t>0</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2DAAE642-1D55-8729-D905-E9E3141B8849}"/>
                    </a:ext>
                  </a:extLst>
                </p:cNvPr>
                <p:cNvSpPr txBox="1">
                  <a:spLocks noRot="1" noChangeAspect="1" noMove="1" noResize="1" noEditPoints="1" noAdjustHandles="1" noChangeArrowheads="1" noChangeShapeType="1" noTextEdit="1"/>
                </p:cNvSpPr>
                <p:nvPr/>
              </p:nvSpPr>
              <p:spPr>
                <a:xfrm>
                  <a:off x="6892943" y="4026412"/>
                  <a:ext cx="810776" cy="32181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9FA7F09-E13B-C7A1-ECD0-14E4E1353DA7}"/>
                    </a:ext>
                  </a:extLst>
                </p:cNvPr>
                <p:cNvSpPr txBox="1"/>
                <p:nvPr/>
              </p:nvSpPr>
              <p:spPr>
                <a:xfrm>
                  <a:off x="7805414" y="5334085"/>
                  <a:ext cx="810776" cy="321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sym typeface="+mn-lt"/>
                              </a:rPr>
                            </m:ctrlPr>
                          </m:sSubPr>
                          <m:e>
                            <m:r>
                              <a:rPr lang="en-US" altLang="zh-CN" b="1" i="0">
                                <a:latin typeface="Cambria Math" panose="02040503050406030204" pitchFamily="18" charset="0"/>
                                <a:cs typeface="Times New Roman" panose="02020603050405020304" pitchFamily="18" charset="0"/>
                                <a:sym typeface="+mn-lt"/>
                              </a:rPr>
                              <m:t>𝐏</m:t>
                            </m:r>
                          </m:e>
                          <m:sub>
                            <m:r>
                              <a:rPr lang="en-US" altLang="zh-CN" b="0" i="1" smtClean="0">
                                <a:latin typeface="Cambria Math" panose="02040503050406030204" pitchFamily="18" charset="0"/>
                                <a:cs typeface="Times New Roman" panose="02020603050405020304" pitchFamily="18" charset="0"/>
                                <a:sym typeface="+mn-lt"/>
                              </a:rPr>
                              <m:t>1</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89FA7F09-E13B-C7A1-ECD0-14E4E1353DA7}"/>
                    </a:ext>
                  </a:extLst>
                </p:cNvPr>
                <p:cNvSpPr txBox="1">
                  <a:spLocks noRot="1" noChangeAspect="1" noMove="1" noResize="1" noEditPoints="1" noAdjustHandles="1" noChangeArrowheads="1" noChangeShapeType="1" noTextEdit="1"/>
                </p:cNvSpPr>
                <p:nvPr/>
              </p:nvSpPr>
              <p:spPr>
                <a:xfrm>
                  <a:off x="7805414" y="5334085"/>
                  <a:ext cx="810776" cy="32181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7B5F72F-1968-3181-A6C3-02A9708EC4D6}"/>
                    </a:ext>
                  </a:extLst>
                </p:cNvPr>
                <p:cNvSpPr txBox="1"/>
                <p:nvPr/>
              </p:nvSpPr>
              <p:spPr>
                <a:xfrm>
                  <a:off x="9304440" y="3821537"/>
                  <a:ext cx="810776" cy="321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sym typeface="+mn-lt"/>
                              </a:rPr>
                            </m:ctrlPr>
                          </m:sSubPr>
                          <m:e>
                            <m:r>
                              <a:rPr lang="en-US" altLang="zh-CN" b="1" i="0">
                                <a:latin typeface="Cambria Math" panose="02040503050406030204" pitchFamily="18" charset="0"/>
                                <a:cs typeface="Times New Roman" panose="02020603050405020304" pitchFamily="18" charset="0"/>
                                <a:sym typeface="+mn-lt"/>
                              </a:rPr>
                              <m:t>𝐏</m:t>
                            </m:r>
                          </m:e>
                          <m:sub>
                            <m:r>
                              <a:rPr lang="en-US" altLang="zh-CN" b="0" i="1" smtClean="0">
                                <a:latin typeface="Cambria Math" panose="02040503050406030204" pitchFamily="18" charset="0"/>
                                <a:cs typeface="Times New Roman" panose="02020603050405020304" pitchFamily="18" charset="0"/>
                                <a:sym typeface="+mn-lt"/>
                              </a:rPr>
                              <m:t>2</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27B5F72F-1968-3181-A6C3-02A9708EC4D6}"/>
                    </a:ext>
                  </a:extLst>
                </p:cNvPr>
                <p:cNvSpPr txBox="1">
                  <a:spLocks noRot="1" noChangeAspect="1" noMove="1" noResize="1" noEditPoints="1" noAdjustHandles="1" noChangeArrowheads="1" noChangeShapeType="1" noTextEdit="1"/>
                </p:cNvSpPr>
                <p:nvPr/>
              </p:nvSpPr>
              <p:spPr>
                <a:xfrm>
                  <a:off x="9304440" y="3821537"/>
                  <a:ext cx="810776" cy="32181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A4A4D5A-7C64-B409-303B-1E62DAEAD2CF}"/>
                    </a:ext>
                  </a:extLst>
                </p:cNvPr>
                <p:cNvSpPr txBox="1"/>
                <p:nvPr/>
              </p:nvSpPr>
              <p:spPr>
                <a:xfrm>
                  <a:off x="10376389" y="5360449"/>
                  <a:ext cx="810776" cy="321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sym typeface="+mn-lt"/>
                              </a:rPr>
                            </m:ctrlPr>
                          </m:sSubPr>
                          <m:e>
                            <m:r>
                              <a:rPr lang="en-US" altLang="zh-CN" b="1" i="0">
                                <a:latin typeface="Cambria Math" panose="02040503050406030204" pitchFamily="18" charset="0"/>
                                <a:cs typeface="Times New Roman" panose="02020603050405020304" pitchFamily="18" charset="0"/>
                                <a:sym typeface="+mn-lt"/>
                              </a:rPr>
                              <m:t>𝐏</m:t>
                            </m:r>
                          </m:e>
                          <m:sub>
                            <m:r>
                              <a:rPr lang="en-US" altLang="zh-CN" b="0" i="1" smtClean="0">
                                <a:latin typeface="Cambria Math" panose="02040503050406030204" pitchFamily="18" charset="0"/>
                                <a:cs typeface="Times New Roman" panose="02020603050405020304" pitchFamily="18" charset="0"/>
                                <a:sym typeface="+mn-lt"/>
                              </a:rPr>
                              <m:t>3</m:t>
                            </m:r>
                          </m:sub>
                        </m:sSub>
                      </m:oMath>
                    </m:oMathPara>
                  </a14:m>
                  <a:endParaRPr lang="zh-CN" altLang="en-US" dirty="0"/>
                </a:p>
              </p:txBody>
            </p:sp>
          </mc:Choice>
          <mc:Fallback xmlns="">
            <p:sp>
              <p:nvSpPr>
                <p:cNvPr id="26" name="文本框 25">
                  <a:extLst>
                    <a:ext uri="{FF2B5EF4-FFF2-40B4-BE49-F238E27FC236}">
                      <a16:creationId xmlns:a16="http://schemas.microsoft.com/office/drawing/2014/main" id="{8A4A4D5A-7C64-B409-303B-1E62DAEAD2CF}"/>
                    </a:ext>
                  </a:extLst>
                </p:cNvPr>
                <p:cNvSpPr txBox="1">
                  <a:spLocks noRot="1" noChangeAspect="1" noMove="1" noResize="1" noEditPoints="1" noAdjustHandles="1" noChangeArrowheads="1" noChangeShapeType="1" noTextEdit="1"/>
                </p:cNvSpPr>
                <p:nvPr/>
              </p:nvSpPr>
              <p:spPr>
                <a:xfrm>
                  <a:off x="10376389" y="5360449"/>
                  <a:ext cx="810776" cy="321819"/>
                </a:xfrm>
                <a:prstGeom prst="rect">
                  <a:avLst/>
                </a:prstGeom>
                <a:blipFill>
                  <a:blip r:embed="rId12"/>
                  <a:stretch>
                    <a:fillRect/>
                  </a:stretch>
                </a:blipFill>
              </p:spPr>
              <p:txBody>
                <a:bodyPr/>
                <a:lstStyle/>
                <a:p>
                  <a:r>
                    <a:rPr lang="zh-CN" altLang="en-US">
                      <a:noFill/>
                    </a:rPr>
                    <a:t> </a:t>
                  </a:r>
                </a:p>
              </p:txBody>
            </p:sp>
          </mc:Fallback>
        </mc:AlternateContent>
      </p:grpSp>
      <p:sp>
        <p:nvSpPr>
          <p:cNvPr id="29" name="文本框 28">
            <a:extLst>
              <a:ext uri="{FF2B5EF4-FFF2-40B4-BE49-F238E27FC236}">
                <a16:creationId xmlns:a16="http://schemas.microsoft.com/office/drawing/2014/main" id="{B31B515F-4EC6-3E8F-6BD5-BC54A60EB048}"/>
              </a:ext>
            </a:extLst>
          </p:cNvPr>
          <p:cNvSpPr txBox="1"/>
          <p:nvPr/>
        </p:nvSpPr>
        <p:spPr>
          <a:xfrm>
            <a:off x="4123962" y="11990742"/>
            <a:ext cx="3900618"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Quadratic </a:t>
            </a:r>
            <a:r>
              <a:rPr lang="en-US" altLang="zh-CN" sz="2800" dirty="0" err="1">
                <a:solidFill>
                  <a:schemeClr val="tx1"/>
                </a:solidFill>
                <a:latin typeface="Arial" panose="020B0604020202020204" pitchFamily="34" charset="0"/>
                <a:cs typeface="Arial" panose="020B0604020202020204" pitchFamily="34" charset="0"/>
              </a:rPr>
              <a:t>Bézier</a:t>
            </a:r>
            <a:r>
              <a:rPr lang="en-US" altLang="zh-CN" sz="2800" dirty="0">
                <a:solidFill>
                  <a:schemeClr val="tx1"/>
                </a:solidFill>
                <a:latin typeface="Arial" panose="020B0604020202020204" pitchFamily="34" charset="0"/>
                <a:cs typeface="Arial" panose="020B0604020202020204" pitchFamily="34" charset="0"/>
              </a:rPr>
              <a:t> curve</a:t>
            </a:r>
          </a:p>
        </p:txBody>
      </p:sp>
      <p:sp>
        <p:nvSpPr>
          <p:cNvPr id="30" name="文本框 29">
            <a:extLst>
              <a:ext uri="{FF2B5EF4-FFF2-40B4-BE49-F238E27FC236}">
                <a16:creationId xmlns:a16="http://schemas.microsoft.com/office/drawing/2014/main" id="{83215D4C-D9F8-6F04-5651-B9AA0D84EA8A}"/>
              </a:ext>
            </a:extLst>
          </p:cNvPr>
          <p:cNvSpPr txBox="1"/>
          <p:nvPr/>
        </p:nvSpPr>
        <p:spPr>
          <a:xfrm>
            <a:off x="16106953" y="11990742"/>
            <a:ext cx="3178574"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Cubic </a:t>
            </a:r>
            <a:r>
              <a:rPr lang="en-US" altLang="zh-CN" sz="2800" dirty="0" err="1">
                <a:solidFill>
                  <a:schemeClr val="tx1"/>
                </a:solidFill>
                <a:latin typeface="Arial" panose="020B0604020202020204" pitchFamily="34" charset="0"/>
                <a:cs typeface="Arial" panose="020B0604020202020204" pitchFamily="34" charset="0"/>
              </a:rPr>
              <a:t>Bézier</a:t>
            </a:r>
            <a:r>
              <a:rPr lang="en-US" altLang="zh-CN" sz="2800" dirty="0">
                <a:solidFill>
                  <a:schemeClr val="tx1"/>
                </a:solidFill>
                <a:latin typeface="Arial" panose="020B0604020202020204" pitchFamily="34" charset="0"/>
                <a:cs typeface="Arial" panose="020B0604020202020204" pitchFamily="34" charset="0"/>
              </a:rPr>
              <a:t> curve</a:t>
            </a:r>
          </a:p>
        </p:txBody>
      </p:sp>
      <p:sp>
        <p:nvSpPr>
          <p:cNvPr id="27" name="文本框 7">
            <a:extLst>
              <a:ext uri="{FF2B5EF4-FFF2-40B4-BE49-F238E27FC236}">
                <a16:creationId xmlns:a16="http://schemas.microsoft.com/office/drawing/2014/main" id="{79CE2BEB-0676-9319-58E4-D68109243505}"/>
              </a:ext>
            </a:extLst>
          </p:cNvPr>
          <p:cNvSpPr txBox="1"/>
          <p:nvPr/>
        </p:nvSpPr>
        <p:spPr>
          <a:xfrm>
            <a:off x="723900" y="247650"/>
            <a:ext cx="18561627"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Introduction</a:t>
            </a:r>
            <a:endParaRPr lang="zh-CN" altLang="en-US" sz="8800" b="1" i="1" dirty="0">
              <a:latin typeface="Arial Narrow" panose="020B0606020202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B504AD9-227B-CDA2-C273-1BAEE849CC81}"/>
                  </a:ext>
                </a:extLst>
              </p:cNvPr>
              <p:cNvSpPr txBox="1"/>
              <p:nvPr/>
            </p:nvSpPr>
            <p:spPr>
              <a:xfrm>
                <a:off x="6414452" y="3851724"/>
                <a:ext cx="12192000" cy="1907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800" b="1" i="1" smtClean="0">
                          <a:solidFill>
                            <a:schemeClr val="tx1"/>
                          </a:solidFill>
                          <a:latin typeface="Cambria Math" panose="02040503050406030204" pitchFamily="18" charset="0"/>
                          <a:cs typeface="Times New Roman" panose="02020603050405020304" pitchFamily="18" charset="0"/>
                          <a:sym typeface="+mn-lt"/>
                        </a:rPr>
                        <m:t>𝐁</m:t>
                      </m:r>
                      <m:d>
                        <m:dPr>
                          <m:ctrlPr>
                            <a:rPr lang="en-US" altLang="zh-CN" sz="4800" i="1">
                              <a:solidFill>
                                <a:schemeClr val="tx1"/>
                              </a:solidFill>
                              <a:latin typeface="Cambria Math" panose="02040503050406030204" pitchFamily="18" charset="0"/>
                              <a:cs typeface="Times New Roman" panose="02020603050405020304" pitchFamily="18" charset="0"/>
                              <a:sym typeface="+mn-lt"/>
                            </a:rPr>
                          </m:ctrlPr>
                        </m:dPr>
                        <m:e>
                          <m:r>
                            <a:rPr lang="en-US" altLang="zh-CN" sz="4800">
                              <a:solidFill>
                                <a:schemeClr val="tx1"/>
                              </a:solidFill>
                              <a:latin typeface="Cambria Math" panose="02040503050406030204" pitchFamily="18" charset="0"/>
                              <a:cs typeface="Times New Roman" panose="02020603050405020304" pitchFamily="18" charset="0"/>
                              <a:sym typeface="+mn-lt"/>
                            </a:rPr>
                            <m:t>𝑡</m:t>
                          </m:r>
                        </m:e>
                      </m:d>
                      <m:r>
                        <a:rPr lang="en-US" altLang="zh-CN" sz="4800">
                          <a:solidFill>
                            <a:schemeClr val="tx1"/>
                          </a:solidFill>
                          <a:latin typeface="Cambria Math" panose="02040503050406030204" pitchFamily="18" charset="0"/>
                          <a:cs typeface="Times New Roman" panose="02020603050405020304" pitchFamily="18" charset="0"/>
                          <a:sym typeface="+mn-lt"/>
                        </a:rPr>
                        <m:t>=</m:t>
                      </m:r>
                      <m:nary>
                        <m:naryPr>
                          <m:chr m:val="∑"/>
                          <m:ctrlPr>
                            <a:rPr lang="pt-BR" altLang="zh-CN" sz="4800" i="1">
                              <a:solidFill>
                                <a:schemeClr val="tx1"/>
                              </a:solidFill>
                              <a:latin typeface="Cambria Math" panose="02040503050406030204" pitchFamily="18" charset="0"/>
                              <a:cs typeface="Times New Roman" panose="02020603050405020304" pitchFamily="18" charset="0"/>
                              <a:sym typeface="+mn-lt"/>
                            </a:rPr>
                          </m:ctrlPr>
                        </m:naryPr>
                        <m:sub>
                          <m:r>
                            <a:rPr lang="pt-BR" altLang="zh-CN" sz="4800" i="1">
                              <a:solidFill>
                                <a:schemeClr val="tx1"/>
                              </a:solidFill>
                              <a:latin typeface="Cambria Math" panose="02040503050406030204" pitchFamily="18" charset="0"/>
                              <a:cs typeface="Times New Roman" panose="02020603050405020304" pitchFamily="18" charset="0"/>
                              <a:sym typeface="+mn-lt"/>
                            </a:rPr>
                            <m:t>𝑘</m:t>
                          </m:r>
                          <m:r>
                            <a:rPr lang="pt-BR" altLang="zh-CN" sz="4800" i="1">
                              <a:solidFill>
                                <a:schemeClr val="tx1"/>
                              </a:solidFill>
                              <a:latin typeface="Cambria Math" panose="02040503050406030204" pitchFamily="18" charset="0"/>
                              <a:cs typeface="Times New Roman" panose="02020603050405020304" pitchFamily="18" charset="0"/>
                              <a:sym typeface="+mn-lt"/>
                            </a:rPr>
                            <m:t>=0</m:t>
                          </m:r>
                        </m:sub>
                        <m:sup>
                          <m:r>
                            <a:rPr lang="pt-BR" altLang="zh-CN" sz="4800" i="1">
                              <a:solidFill>
                                <a:schemeClr val="tx1"/>
                              </a:solidFill>
                              <a:latin typeface="Cambria Math" panose="02040503050406030204" pitchFamily="18" charset="0"/>
                              <a:cs typeface="Times New Roman" panose="02020603050405020304" pitchFamily="18" charset="0"/>
                              <a:sym typeface="+mn-lt"/>
                            </a:rPr>
                            <m:t>𝑛</m:t>
                          </m:r>
                        </m:sup>
                        <m:e>
                          <m:d>
                            <m:dPr>
                              <m:ctrlPr>
                                <a:rPr lang="pt-BR" altLang="zh-CN" sz="4800" i="1">
                                  <a:solidFill>
                                    <a:schemeClr val="tx1"/>
                                  </a:solidFill>
                                  <a:latin typeface="Cambria Math" panose="02040503050406030204" pitchFamily="18" charset="0"/>
                                  <a:cs typeface="Times New Roman" panose="02020603050405020304" pitchFamily="18" charset="0"/>
                                  <a:sym typeface="+mn-lt"/>
                                </a:rPr>
                              </m:ctrlPr>
                            </m:dPr>
                            <m:e>
                              <m:f>
                                <m:fPr>
                                  <m:type m:val="noBar"/>
                                  <m:ctrlPr>
                                    <a:rPr lang="pt-BR" altLang="zh-CN" sz="4800" i="1">
                                      <a:solidFill>
                                        <a:schemeClr val="tx1"/>
                                      </a:solidFill>
                                      <a:latin typeface="Cambria Math" panose="02040503050406030204" pitchFamily="18" charset="0"/>
                                      <a:cs typeface="Times New Roman" panose="02020603050405020304" pitchFamily="18" charset="0"/>
                                      <a:sym typeface="+mn-lt"/>
                                    </a:rPr>
                                  </m:ctrlPr>
                                </m:fPr>
                                <m:num>
                                  <m:r>
                                    <a:rPr lang="pt-BR" altLang="zh-CN" sz="4800" i="1">
                                      <a:solidFill>
                                        <a:schemeClr val="tx1"/>
                                      </a:solidFill>
                                      <a:latin typeface="Cambria Math" panose="02040503050406030204" pitchFamily="18" charset="0"/>
                                      <a:cs typeface="Times New Roman" panose="02020603050405020304" pitchFamily="18" charset="0"/>
                                      <a:sym typeface="+mn-lt"/>
                                    </a:rPr>
                                    <m:t>𝑛</m:t>
                                  </m:r>
                                </m:num>
                                <m:den>
                                  <m:r>
                                    <a:rPr lang="pt-BR" altLang="zh-CN" sz="4800" i="1">
                                      <a:solidFill>
                                        <a:schemeClr val="tx1"/>
                                      </a:solidFill>
                                      <a:latin typeface="Cambria Math" panose="02040503050406030204" pitchFamily="18" charset="0"/>
                                      <a:cs typeface="Times New Roman" panose="02020603050405020304" pitchFamily="18" charset="0"/>
                                      <a:sym typeface="+mn-lt"/>
                                    </a:rPr>
                                    <m:t>𝑘</m:t>
                                  </m:r>
                                </m:den>
                              </m:f>
                            </m:e>
                          </m:d>
                          <m:sSup>
                            <m:sSupPr>
                              <m:ctrlPr>
                                <a:rPr lang="pt-BR" altLang="zh-CN" sz="4800" i="1">
                                  <a:solidFill>
                                    <a:schemeClr val="tx1"/>
                                  </a:solidFill>
                                  <a:latin typeface="Cambria Math" panose="02040503050406030204" pitchFamily="18" charset="0"/>
                                  <a:cs typeface="Times New Roman" panose="02020603050405020304" pitchFamily="18" charset="0"/>
                                  <a:sym typeface="+mn-lt"/>
                                </a:rPr>
                              </m:ctrlPr>
                            </m:sSupPr>
                            <m:e>
                              <m:r>
                                <a:rPr lang="en-US" altLang="zh-CN" sz="4800" i="1">
                                  <a:solidFill>
                                    <a:schemeClr val="tx1"/>
                                  </a:solidFill>
                                  <a:latin typeface="Cambria Math" panose="02040503050406030204" pitchFamily="18" charset="0"/>
                                  <a:cs typeface="Times New Roman" panose="02020603050405020304" pitchFamily="18" charset="0"/>
                                  <a:sym typeface="+mn-lt"/>
                                </a:rPr>
                                <m:t>𝑡</m:t>
                              </m:r>
                            </m:e>
                            <m:sup>
                              <m:r>
                                <a:rPr lang="pt-BR" altLang="zh-CN" sz="4800" i="1">
                                  <a:solidFill>
                                    <a:schemeClr val="tx1"/>
                                  </a:solidFill>
                                  <a:latin typeface="Cambria Math" panose="02040503050406030204" pitchFamily="18" charset="0"/>
                                  <a:cs typeface="Times New Roman" panose="02020603050405020304" pitchFamily="18" charset="0"/>
                                  <a:sym typeface="+mn-lt"/>
                                </a:rPr>
                                <m:t>𝑘</m:t>
                              </m:r>
                            </m:sup>
                          </m:sSup>
                          <m:sSup>
                            <m:sSupPr>
                              <m:ctrlPr>
                                <a:rPr lang="pt-BR" altLang="zh-CN" sz="4800" i="1">
                                  <a:solidFill>
                                    <a:schemeClr val="tx1"/>
                                  </a:solidFill>
                                  <a:latin typeface="Cambria Math" panose="02040503050406030204" pitchFamily="18" charset="0"/>
                                  <a:cs typeface="Times New Roman" panose="02020603050405020304" pitchFamily="18" charset="0"/>
                                  <a:sym typeface="+mn-lt"/>
                                </a:rPr>
                              </m:ctrlPr>
                            </m:sSupPr>
                            <m:e>
                              <m:r>
                                <a:rPr lang="en-US" altLang="zh-CN" sz="4800" i="1">
                                  <a:solidFill>
                                    <a:schemeClr val="tx1"/>
                                  </a:solidFill>
                                  <a:latin typeface="Cambria Math" panose="02040503050406030204" pitchFamily="18" charset="0"/>
                                  <a:cs typeface="Times New Roman" panose="02020603050405020304" pitchFamily="18" charset="0"/>
                                  <a:sym typeface="+mn-lt"/>
                                </a:rPr>
                                <m:t>(1−</m:t>
                              </m:r>
                              <m:r>
                                <a:rPr lang="en-US" altLang="zh-CN" sz="4800" i="1">
                                  <a:solidFill>
                                    <a:schemeClr val="tx1"/>
                                  </a:solidFill>
                                  <a:latin typeface="Cambria Math" panose="02040503050406030204" pitchFamily="18" charset="0"/>
                                  <a:cs typeface="Times New Roman" panose="02020603050405020304" pitchFamily="18" charset="0"/>
                                  <a:sym typeface="+mn-lt"/>
                                </a:rPr>
                                <m:t>𝑡</m:t>
                              </m:r>
                              <m:r>
                                <a:rPr lang="en-US" altLang="zh-CN" sz="4800" i="1">
                                  <a:solidFill>
                                    <a:schemeClr val="tx1"/>
                                  </a:solidFill>
                                  <a:latin typeface="Cambria Math" panose="02040503050406030204" pitchFamily="18" charset="0"/>
                                  <a:cs typeface="Times New Roman" panose="02020603050405020304" pitchFamily="18" charset="0"/>
                                  <a:sym typeface="+mn-lt"/>
                                </a:rPr>
                                <m:t>)</m:t>
                              </m:r>
                            </m:e>
                            <m:sup>
                              <m:r>
                                <a:rPr lang="pt-BR" altLang="zh-CN" sz="4800" i="1">
                                  <a:solidFill>
                                    <a:schemeClr val="tx1"/>
                                  </a:solidFill>
                                  <a:latin typeface="Cambria Math" panose="02040503050406030204" pitchFamily="18" charset="0"/>
                                  <a:cs typeface="Times New Roman" panose="02020603050405020304" pitchFamily="18" charset="0"/>
                                  <a:sym typeface="+mn-lt"/>
                                </a:rPr>
                                <m:t>𝑛</m:t>
                              </m:r>
                              <m:r>
                                <a:rPr lang="pt-BR" altLang="zh-CN" sz="4800" i="1">
                                  <a:solidFill>
                                    <a:schemeClr val="tx1"/>
                                  </a:solidFill>
                                  <a:latin typeface="Cambria Math" panose="02040503050406030204" pitchFamily="18" charset="0"/>
                                  <a:cs typeface="Times New Roman" panose="02020603050405020304" pitchFamily="18" charset="0"/>
                                  <a:sym typeface="+mn-lt"/>
                                </a:rPr>
                                <m:t>−</m:t>
                              </m:r>
                              <m:r>
                                <a:rPr lang="pt-BR" altLang="zh-CN" sz="4800" i="1">
                                  <a:solidFill>
                                    <a:schemeClr val="tx1"/>
                                  </a:solidFill>
                                  <a:latin typeface="Cambria Math" panose="02040503050406030204" pitchFamily="18" charset="0"/>
                                  <a:cs typeface="Times New Roman" panose="02020603050405020304" pitchFamily="18" charset="0"/>
                                  <a:sym typeface="+mn-lt"/>
                                </a:rPr>
                                <m:t>𝑘</m:t>
                              </m:r>
                            </m:sup>
                          </m:sSup>
                        </m:e>
                      </m:nary>
                      <m:sSub>
                        <m:sSubPr>
                          <m:ctrlPr>
                            <a:rPr lang="en-US" altLang="zh-CN" sz="4800" i="1">
                              <a:solidFill>
                                <a:schemeClr val="tx1"/>
                              </a:solidFill>
                              <a:latin typeface="Cambria Math" panose="02040503050406030204" pitchFamily="18" charset="0"/>
                              <a:cs typeface="Times New Roman" panose="02020603050405020304" pitchFamily="18" charset="0"/>
                              <a:sym typeface="+mn-lt"/>
                            </a:rPr>
                          </m:ctrlPr>
                        </m:sSubPr>
                        <m:e>
                          <m:r>
                            <a:rPr lang="en-US" altLang="zh-CN" sz="4800" b="1" i="0">
                              <a:solidFill>
                                <a:schemeClr val="tx1"/>
                              </a:solidFill>
                              <a:latin typeface="Cambria Math" panose="02040503050406030204" pitchFamily="18" charset="0"/>
                              <a:cs typeface="Times New Roman" panose="02020603050405020304" pitchFamily="18" charset="0"/>
                              <a:sym typeface="+mn-lt"/>
                            </a:rPr>
                            <m:t>𝐏</m:t>
                          </m:r>
                        </m:e>
                        <m:sub>
                          <m:r>
                            <a:rPr lang="pt-BR" altLang="zh-CN" sz="4800" i="1">
                              <a:solidFill>
                                <a:schemeClr val="tx1"/>
                              </a:solidFill>
                              <a:latin typeface="Cambria Math" panose="02040503050406030204" pitchFamily="18" charset="0"/>
                              <a:cs typeface="Times New Roman" panose="02020603050405020304" pitchFamily="18" charset="0"/>
                              <a:sym typeface="+mn-lt"/>
                            </a:rPr>
                            <m:t>𝑘</m:t>
                          </m:r>
                        </m:sub>
                      </m:sSub>
                    </m:oMath>
                  </m:oMathPara>
                </a14:m>
                <a:endParaRPr lang="zh-CN" altLang="en-US" dirty="0"/>
              </a:p>
            </p:txBody>
          </p:sp>
        </mc:Choice>
        <mc:Fallback xmlns="">
          <p:sp>
            <p:nvSpPr>
              <p:cNvPr id="31" name="文本框 30">
                <a:extLst>
                  <a:ext uri="{FF2B5EF4-FFF2-40B4-BE49-F238E27FC236}">
                    <a16:creationId xmlns:a16="http://schemas.microsoft.com/office/drawing/2014/main" id="{9B504AD9-227B-CDA2-C273-1BAEE849CC81}"/>
                  </a:ext>
                </a:extLst>
              </p:cNvPr>
              <p:cNvSpPr txBox="1">
                <a:spLocks noRot="1" noChangeAspect="1" noMove="1" noResize="1" noEditPoints="1" noAdjustHandles="1" noChangeArrowheads="1" noChangeShapeType="1" noTextEdit="1"/>
              </p:cNvSpPr>
              <p:nvPr/>
            </p:nvSpPr>
            <p:spPr>
              <a:xfrm>
                <a:off x="6414452" y="3851724"/>
                <a:ext cx="12192000" cy="1907702"/>
              </a:xfrm>
              <a:prstGeom prst="rect">
                <a:avLst/>
              </a:prstGeom>
              <a:blipFill>
                <a:blip r:embed="rId13"/>
                <a:stretch>
                  <a:fillRect t="-1278"/>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20123493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6ADEF-27C6-FE2B-1939-9F9042235168}"/>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30693603-0CE3-91A9-74B7-23E6C992601F}"/>
              </a:ext>
            </a:extLst>
          </p:cNvPr>
          <p:cNvGrpSpPr/>
          <p:nvPr/>
        </p:nvGrpSpPr>
        <p:grpSpPr>
          <a:xfrm>
            <a:off x="2716501" y="6180732"/>
            <a:ext cx="7579051" cy="5569057"/>
            <a:chOff x="2716501" y="6546492"/>
            <a:chExt cx="7579051" cy="5569057"/>
          </a:xfrm>
        </p:grpSpPr>
        <p:grpSp>
          <p:nvGrpSpPr>
            <p:cNvPr id="6" name="组合 5">
              <a:extLst>
                <a:ext uri="{FF2B5EF4-FFF2-40B4-BE49-F238E27FC236}">
                  <a16:creationId xmlns:a16="http://schemas.microsoft.com/office/drawing/2014/main" id="{4EB2EAE1-4E8E-0FEA-95B7-D1DB30A2E75F}"/>
                </a:ext>
              </a:extLst>
            </p:cNvPr>
            <p:cNvGrpSpPr/>
            <p:nvPr/>
          </p:nvGrpSpPr>
          <p:grpSpPr>
            <a:xfrm>
              <a:off x="3408168" y="6546492"/>
              <a:ext cx="5949285" cy="5569057"/>
              <a:chOff x="3618461" y="7128381"/>
              <a:chExt cx="5949285" cy="5569057"/>
            </a:xfrm>
          </p:grpSpPr>
          <p:pic>
            <p:nvPicPr>
              <p:cNvPr id="3" name="图片 2">
                <a:extLst>
                  <a:ext uri="{FF2B5EF4-FFF2-40B4-BE49-F238E27FC236}">
                    <a16:creationId xmlns:a16="http://schemas.microsoft.com/office/drawing/2014/main" id="{870BBB10-7F67-A5EB-B35F-AAAF47665234}"/>
                  </a:ext>
                </a:extLst>
              </p:cNvPr>
              <p:cNvPicPr>
                <a:picLocks noChangeAspect="1"/>
              </p:cNvPicPr>
              <p:nvPr/>
            </p:nvPicPr>
            <p:blipFill>
              <a:blip r:embed="rId3"/>
              <a:stretch>
                <a:fillRect/>
              </a:stretch>
            </p:blipFill>
            <p:spPr>
              <a:xfrm>
                <a:off x="3618461" y="7128381"/>
                <a:ext cx="5456778" cy="5569057"/>
              </a:xfrm>
              <a:prstGeom prst="rect">
                <a:avLst/>
              </a:prstGeom>
            </p:spPr>
          </p:pic>
          <p:sp>
            <p:nvSpPr>
              <p:cNvPr id="5" name="矩形 4">
                <a:extLst>
                  <a:ext uri="{FF2B5EF4-FFF2-40B4-BE49-F238E27FC236}">
                    <a16:creationId xmlns:a16="http://schemas.microsoft.com/office/drawing/2014/main" id="{CE1E9F1C-2CE8-F2E3-3FCF-9439FA555AB0}"/>
                  </a:ext>
                </a:extLst>
              </p:cNvPr>
              <p:cNvSpPr/>
              <p:nvPr/>
            </p:nvSpPr>
            <p:spPr>
              <a:xfrm>
                <a:off x="8586439" y="9344722"/>
                <a:ext cx="981307" cy="62446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cxnSp>
          <p:nvCxnSpPr>
            <p:cNvPr id="9" name="直接箭头连接符 8">
              <a:extLst>
                <a:ext uri="{FF2B5EF4-FFF2-40B4-BE49-F238E27FC236}">
                  <a16:creationId xmlns:a16="http://schemas.microsoft.com/office/drawing/2014/main" id="{1C7C3405-AD8F-E5E4-7F41-39871B9ADBEC}"/>
                </a:ext>
              </a:extLst>
            </p:cNvPr>
            <p:cNvCxnSpPr>
              <a:cxnSpLocks/>
            </p:cNvCxnSpPr>
            <p:nvPr/>
          </p:nvCxnSpPr>
          <p:spPr>
            <a:xfrm>
              <a:off x="4859909" y="8758103"/>
              <a:ext cx="1276648" cy="1312903"/>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0A9FC19-718A-1D59-03E0-C046433226D6}"/>
                    </a:ext>
                  </a:extLst>
                </p:cNvPr>
                <p:cNvSpPr txBox="1"/>
                <p:nvPr/>
              </p:nvSpPr>
              <p:spPr>
                <a:xfrm>
                  <a:off x="2716501" y="8137173"/>
                  <a:ext cx="2861213" cy="5909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b="0" i="1" smtClean="0">
                            <a:solidFill>
                              <a:srgbClr val="000000"/>
                            </a:solidFill>
                            <a:latin typeface="Cambria Math" panose="02040503050406030204" pitchFamily="18" charset="0"/>
                          </a:rPr>
                          <m:t>𝑓</m:t>
                        </m:r>
                        <m:d>
                          <m:dPr>
                            <m:ctrlPr>
                              <a:rPr lang="en-US" altLang="zh-CN" sz="3600" b="0" i="1" smtClean="0">
                                <a:solidFill>
                                  <a:srgbClr val="000000"/>
                                </a:solidFill>
                                <a:latin typeface="Cambria Math" panose="02040503050406030204" pitchFamily="18" charset="0"/>
                              </a:rPr>
                            </m:ctrlPr>
                          </m:dPr>
                          <m:e>
                            <m:r>
                              <a:rPr lang="en-US" altLang="zh-CN" sz="3600" b="0" i="1" smtClean="0">
                                <a:solidFill>
                                  <a:srgbClr val="000000"/>
                                </a:solidFill>
                                <a:latin typeface="Cambria Math" panose="02040503050406030204" pitchFamily="18" charset="0"/>
                              </a:rPr>
                              <m:t>𝑢</m:t>
                            </m:r>
                            <m:r>
                              <a:rPr lang="en-US" altLang="zh-CN" sz="3600" b="0" i="1" smtClean="0">
                                <a:solidFill>
                                  <a:srgbClr val="000000"/>
                                </a:solidFill>
                                <a:latin typeface="Cambria Math" panose="02040503050406030204" pitchFamily="18" charset="0"/>
                              </a:rPr>
                              <m:t>,</m:t>
                            </m:r>
                            <m:r>
                              <a:rPr lang="en-US" altLang="zh-CN" sz="3600" b="0" i="1" smtClean="0">
                                <a:solidFill>
                                  <a:srgbClr val="000000"/>
                                </a:solidFill>
                                <a:latin typeface="Cambria Math" panose="02040503050406030204" pitchFamily="18" charset="0"/>
                              </a:rPr>
                              <m:t>𝑣</m:t>
                            </m:r>
                          </m:e>
                        </m:d>
                        <m:r>
                          <a:rPr lang="en-US" altLang="zh-CN" sz="3600" b="0" i="1" smtClean="0">
                            <a:solidFill>
                              <a:srgbClr val="000000"/>
                            </a:solidFill>
                            <a:latin typeface="Cambria Math" panose="02040503050406030204" pitchFamily="18" charset="0"/>
                          </a:rPr>
                          <m:t>&lt;0</m:t>
                        </m:r>
                      </m:oMath>
                    </m:oMathPara>
                  </a14:m>
                  <a:endParaRPr lang="zh-CN" altLang="en-US" sz="3600" dirty="0"/>
                </a:p>
              </p:txBody>
            </p:sp>
          </mc:Choice>
          <mc:Fallback xmlns="">
            <p:sp>
              <p:nvSpPr>
                <p:cNvPr id="12" name="文本框 11">
                  <a:extLst>
                    <a:ext uri="{FF2B5EF4-FFF2-40B4-BE49-F238E27FC236}">
                      <a16:creationId xmlns:a16="http://schemas.microsoft.com/office/drawing/2014/main" id="{F0A9FC19-718A-1D59-03E0-C046433226D6}"/>
                    </a:ext>
                  </a:extLst>
                </p:cNvPr>
                <p:cNvSpPr txBox="1">
                  <a:spLocks noRot="1" noChangeAspect="1" noMove="1" noResize="1" noEditPoints="1" noAdjustHandles="1" noChangeArrowheads="1" noChangeShapeType="1" noTextEdit="1"/>
                </p:cNvSpPr>
                <p:nvPr/>
              </p:nvSpPr>
              <p:spPr>
                <a:xfrm>
                  <a:off x="2716501" y="8137173"/>
                  <a:ext cx="2861213" cy="590931"/>
                </a:xfrm>
                <a:prstGeom prst="rect">
                  <a:avLst/>
                </a:prstGeom>
                <a:blipFill>
                  <a:blip r:embed="rId4"/>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7952B09-5728-8471-F28B-9C0ACE4FE45F}"/>
                    </a:ext>
                  </a:extLst>
                </p:cNvPr>
                <p:cNvSpPr txBox="1"/>
                <p:nvPr/>
              </p:nvSpPr>
              <p:spPr>
                <a:xfrm>
                  <a:off x="7434339" y="10450431"/>
                  <a:ext cx="2861213" cy="5909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b="0" i="1" smtClean="0">
                            <a:solidFill>
                              <a:srgbClr val="000000"/>
                            </a:solidFill>
                            <a:latin typeface="Cambria Math" panose="02040503050406030204" pitchFamily="18" charset="0"/>
                          </a:rPr>
                          <m:t>𝑓</m:t>
                        </m:r>
                        <m:d>
                          <m:dPr>
                            <m:ctrlPr>
                              <a:rPr lang="en-US" altLang="zh-CN" sz="3600" b="0" i="1" smtClean="0">
                                <a:solidFill>
                                  <a:srgbClr val="000000"/>
                                </a:solidFill>
                                <a:latin typeface="Cambria Math" panose="02040503050406030204" pitchFamily="18" charset="0"/>
                              </a:rPr>
                            </m:ctrlPr>
                          </m:dPr>
                          <m:e>
                            <m:r>
                              <a:rPr lang="en-US" altLang="zh-CN" sz="3600" b="0" i="1" smtClean="0">
                                <a:solidFill>
                                  <a:srgbClr val="000000"/>
                                </a:solidFill>
                                <a:latin typeface="Cambria Math" panose="02040503050406030204" pitchFamily="18" charset="0"/>
                              </a:rPr>
                              <m:t>𝑢</m:t>
                            </m:r>
                            <m:r>
                              <a:rPr lang="en-US" altLang="zh-CN" sz="3600" b="0" i="1" smtClean="0">
                                <a:solidFill>
                                  <a:srgbClr val="000000"/>
                                </a:solidFill>
                                <a:latin typeface="Cambria Math" panose="02040503050406030204" pitchFamily="18" charset="0"/>
                              </a:rPr>
                              <m:t>,</m:t>
                            </m:r>
                            <m:r>
                              <a:rPr lang="en-US" altLang="zh-CN" sz="3600" b="0" i="1" smtClean="0">
                                <a:solidFill>
                                  <a:srgbClr val="000000"/>
                                </a:solidFill>
                                <a:latin typeface="Cambria Math" panose="02040503050406030204" pitchFamily="18" charset="0"/>
                              </a:rPr>
                              <m:t>𝑣</m:t>
                            </m:r>
                          </m:e>
                        </m:d>
                        <m:r>
                          <a:rPr lang="en-US" altLang="zh-CN" sz="3600" b="0" i="1" smtClean="0">
                            <a:solidFill>
                              <a:srgbClr val="000000"/>
                            </a:solidFill>
                            <a:latin typeface="Cambria Math" panose="02040503050406030204" pitchFamily="18" charset="0"/>
                          </a:rPr>
                          <m:t>&gt;0</m:t>
                        </m:r>
                      </m:oMath>
                    </m:oMathPara>
                  </a14:m>
                  <a:endParaRPr lang="zh-CN" altLang="en-US" sz="3600" dirty="0"/>
                </a:p>
              </p:txBody>
            </p:sp>
          </mc:Choice>
          <mc:Fallback xmlns="">
            <p:sp>
              <p:nvSpPr>
                <p:cNvPr id="13" name="文本框 12">
                  <a:extLst>
                    <a:ext uri="{FF2B5EF4-FFF2-40B4-BE49-F238E27FC236}">
                      <a16:creationId xmlns:a16="http://schemas.microsoft.com/office/drawing/2014/main" id="{57952B09-5728-8471-F28B-9C0ACE4FE45F}"/>
                    </a:ext>
                  </a:extLst>
                </p:cNvPr>
                <p:cNvSpPr txBox="1">
                  <a:spLocks noRot="1" noChangeAspect="1" noMove="1" noResize="1" noEditPoints="1" noAdjustHandles="1" noChangeArrowheads="1" noChangeShapeType="1" noTextEdit="1"/>
                </p:cNvSpPr>
                <p:nvPr/>
              </p:nvSpPr>
              <p:spPr>
                <a:xfrm>
                  <a:off x="7434339" y="10450431"/>
                  <a:ext cx="2861213" cy="590931"/>
                </a:xfrm>
                <a:prstGeom prst="rect">
                  <a:avLst/>
                </a:prstGeom>
                <a:blipFill>
                  <a:blip r:embed="rId5"/>
                  <a:stretch>
                    <a:fillRect/>
                  </a:stretch>
                </a:blipFill>
                <a:ln w="12700" cap="flat">
                  <a:noFill/>
                  <a:miter lim="400000"/>
                </a:ln>
                <a:effectLst/>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583F800-AA79-B6BA-66FF-AF5C427103CC}"/>
                </a:ext>
              </a:extLst>
            </p:cNvPr>
            <p:cNvCxnSpPr>
              <a:cxnSpLocks/>
            </p:cNvCxnSpPr>
            <p:nvPr/>
          </p:nvCxnSpPr>
          <p:spPr>
            <a:xfrm flipH="1">
              <a:off x="6136557" y="10709239"/>
              <a:ext cx="1297782"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pic>
        <p:nvPicPr>
          <p:cNvPr id="24" name="图片 23">
            <a:extLst>
              <a:ext uri="{FF2B5EF4-FFF2-40B4-BE49-F238E27FC236}">
                <a16:creationId xmlns:a16="http://schemas.microsoft.com/office/drawing/2014/main" id="{082320FD-DA5D-5B8F-9DDB-66A149A4901E}"/>
              </a:ext>
            </a:extLst>
          </p:cNvPr>
          <p:cNvPicPr>
            <a:picLocks noChangeAspect="1"/>
          </p:cNvPicPr>
          <p:nvPr/>
        </p:nvPicPr>
        <p:blipFill>
          <a:blip r:embed="rId6"/>
          <a:stretch>
            <a:fillRect/>
          </a:stretch>
        </p:blipFill>
        <p:spPr>
          <a:xfrm>
            <a:off x="14559073" y="6221971"/>
            <a:ext cx="5628848" cy="5188496"/>
          </a:xfrm>
          <a:prstGeom prst="rect">
            <a:avLst/>
          </a:prstGeom>
        </p:spPr>
      </p:pic>
      <p:sp>
        <p:nvSpPr>
          <p:cNvPr id="198" name="直接连接符 5">
            <a:extLst>
              <a:ext uri="{FF2B5EF4-FFF2-40B4-BE49-F238E27FC236}">
                <a16:creationId xmlns:a16="http://schemas.microsoft.com/office/drawing/2014/main" id="{940B96AB-18DA-CA75-86A8-242D966CC20F}"/>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CF3353DC-8EA1-71B8-6684-D8CF7658FBB1}"/>
              </a:ext>
            </a:extLst>
          </p:cNvPr>
          <p:cNvPicPr>
            <a:picLocks noChangeAspect="1"/>
          </p:cNvPicPr>
          <p:nvPr/>
        </p:nvPicPr>
        <p:blipFill>
          <a:blip r:embed="rId7"/>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A6EAEF42-FAE1-23D5-7CA4-179569534954}"/>
              </a:ext>
            </a:extLst>
          </p:cNvPr>
          <p:cNvPicPr>
            <a:picLocks noChangeAspect="1"/>
          </p:cNvPicPr>
          <p:nvPr/>
        </p:nvPicPr>
        <p:blipFill>
          <a:blip r:embed="rId8"/>
          <a:stretch>
            <a:fillRect/>
          </a:stretch>
        </p:blipFill>
        <p:spPr>
          <a:xfrm>
            <a:off x="265026" y="12697438"/>
            <a:ext cx="6706870" cy="1009651"/>
          </a:xfrm>
          <a:prstGeom prst="rect">
            <a:avLst/>
          </a:prstGeom>
          <a:ln w="12700">
            <a:miter lim="400000"/>
          </a:ln>
        </p:spPr>
      </p:pic>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F2CE1F48-3689-89EA-0E0F-FEAFA1496C9F}"/>
                  </a:ext>
                </a:extLst>
              </p:cNvPr>
              <p:cNvSpPr txBox="1">
                <a:spLocks/>
              </p:cNvSpPr>
              <p:nvPr/>
            </p:nvSpPr>
            <p:spPr>
              <a:xfrm>
                <a:off x="1618325" y="2551738"/>
                <a:ext cx="21137766" cy="8612523"/>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Implicit equation-based filled path rendering</a:t>
                </a:r>
                <a:r>
                  <a:rPr lang="zh-CN" altLang="en-US" sz="4800" dirty="0">
                    <a:solidFill>
                      <a:srgbClr val="000000"/>
                    </a:solidFill>
                    <a:latin typeface="+mn-lt"/>
                    <a:cs typeface="+mn-cs"/>
                  </a:rPr>
                  <a:t> </a:t>
                </a:r>
                <a:r>
                  <a:rPr lang="en-US" altLang="zh-CN" sz="4800" dirty="0">
                    <a:solidFill>
                      <a:srgbClr val="000000"/>
                    </a:solidFill>
                    <a:latin typeface="+mn-lt"/>
                    <a:cs typeface="+mn-cs"/>
                  </a:rPr>
                  <a:t>[Loop et al. 2005]</a:t>
                </a:r>
              </a:p>
              <a:p>
                <a:pPr marL="609600" indent="-609600">
                  <a:lnSpc>
                    <a:spcPct val="150000"/>
                  </a:lnSpc>
                  <a:buClrTx/>
                  <a:buSzPct val="123000"/>
                  <a:buChar char="•"/>
                </a:pPr>
                <a:r>
                  <a:rPr lang="en-US" altLang="zh-CN" sz="4400" dirty="0">
                    <a:solidFill>
                      <a:srgbClr val="000000"/>
                    </a:solidFill>
                    <a:latin typeface="+mn-lt"/>
                    <a:cs typeface="+mn-cs"/>
                  </a:rPr>
                  <a:t>Standard quadratic curve: control points</a:t>
                </a:r>
                <a:r>
                  <a:rPr lang="zh-CN" altLang="en-US" sz="4400" dirty="0">
                    <a:solidFill>
                      <a:srgbClr val="000000"/>
                    </a:solidFill>
                    <a:latin typeface="+mn-lt"/>
                    <a:cs typeface="+mn-cs"/>
                  </a:rPr>
                  <a:t> </a:t>
                </a:r>
                <a14:m>
                  <m:oMath xmlns:m="http://schemas.openxmlformats.org/officeDocument/2006/math">
                    <m:sSub>
                      <m:sSubPr>
                        <m:ctrlPr>
                          <a:rPr lang="en-US" altLang="zh-CN" sz="4400" i="1">
                            <a:solidFill>
                              <a:schemeClr val="tx1"/>
                            </a:solidFill>
                            <a:latin typeface="Cambria Math" panose="02040503050406030204" pitchFamily="18" charset="0"/>
                            <a:cs typeface="Times New Roman" panose="02020603050405020304" pitchFamily="18" charset="0"/>
                            <a:sym typeface="+mn-lt"/>
                          </a:rPr>
                        </m:ctrlPr>
                      </m:sSubPr>
                      <m:e>
                        <m:r>
                          <a:rPr lang="en-US" altLang="zh-CN" sz="4400" b="1">
                            <a:solidFill>
                              <a:schemeClr val="tx1"/>
                            </a:solidFill>
                            <a:latin typeface="Cambria Math" panose="02040503050406030204" pitchFamily="18" charset="0"/>
                            <a:cs typeface="Times New Roman" panose="02020603050405020304" pitchFamily="18" charset="0"/>
                            <a:sym typeface="+mn-lt"/>
                          </a:rPr>
                          <m:t>𝐏</m:t>
                        </m:r>
                      </m:e>
                      <m:sub>
                        <m:r>
                          <a:rPr lang="en-US" altLang="zh-CN" sz="4400" b="1" i="1">
                            <a:solidFill>
                              <a:schemeClr val="tx1"/>
                            </a:solidFill>
                            <a:latin typeface="Cambria Math" panose="02040503050406030204" pitchFamily="18" charset="0"/>
                            <a:cs typeface="Times New Roman" panose="02020603050405020304" pitchFamily="18" charset="0"/>
                            <a:sym typeface="+mn-lt"/>
                          </a:rPr>
                          <m:t>0</m:t>
                        </m:r>
                      </m:sub>
                    </m:sSub>
                    <m:r>
                      <a:rPr lang="en-US" altLang="zh-CN" sz="4400" b="0" i="1" smtClean="0">
                        <a:solidFill>
                          <a:schemeClr val="tx1"/>
                        </a:solidFill>
                        <a:latin typeface="Cambria Math" panose="02040503050406030204" pitchFamily="18" charset="0"/>
                        <a:cs typeface="Times New Roman" panose="02020603050405020304" pitchFamily="18" charset="0"/>
                        <a:sym typeface="+mn-lt"/>
                      </a:rPr>
                      <m:t>=</m:t>
                    </m:r>
                    <m:d>
                      <m:dPr>
                        <m:ctrlPr>
                          <a:rPr lang="en-US" altLang="zh-CN" sz="4400" b="0" i="1" smtClean="0">
                            <a:solidFill>
                              <a:schemeClr val="tx1"/>
                            </a:solidFill>
                            <a:latin typeface="Cambria Math" panose="02040503050406030204" pitchFamily="18" charset="0"/>
                            <a:cs typeface="Times New Roman" panose="02020603050405020304" pitchFamily="18" charset="0"/>
                            <a:sym typeface="+mn-lt"/>
                          </a:rPr>
                        </m:ctrlPr>
                      </m:dPr>
                      <m:e>
                        <m:r>
                          <a:rPr lang="en-US" altLang="zh-CN" sz="4400" b="0" i="1" smtClean="0">
                            <a:solidFill>
                              <a:schemeClr val="tx1"/>
                            </a:solidFill>
                            <a:latin typeface="Cambria Math" panose="02040503050406030204" pitchFamily="18" charset="0"/>
                            <a:cs typeface="Times New Roman" panose="02020603050405020304" pitchFamily="18" charset="0"/>
                            <a:sym typeface="+mn-lt"/>
                          </a:rPr>
                          <m:t>0,0</m:t>
                        </m:r>
                      </m:e>
                    </m:d>
                    <m:r>
                      <a:rPr lang="en-US" altLang="zh-CN" sz="4400" b="0" i="1" smtClean="0">
                        <a:solidFill>
                          <a:schemeClr val="tx1"/>
                        </a:solidFill>
                        <a:latin typeface="Cambria Math" panose="02040503050406030204" pitchFamily="18" charset="0"/>
                        <a:cs typeface="Times New Roman" panose="02020603050405020304" pitchFamily="18" charset="0"/>
                        <a:sym typeface="+mn-lt"/>
                      </a:rPr>
                      <m:t>,</m:t>
                    </m:r>
                    <m:sSub>
                      <m:sSubPr>
                        <m:ctrlPr>
                          <a:rPr lang="en-US" altLang="zh-CN" sz="4400" i="1">
                            <a:solidFill>
                              <a:schemeClr val="tx1"/>
                            </a:solidFill>
                            <a:latin typeface="Cambria Math" panose="02040503050406030204" pitchFamily="18" charset="0"/>
                            <a:cs typeface="Times New Roman" panose="02020603050405020304" pitchFamily="18" charset="0"/>
                            <a:sym typeface="+mn-lt"/>
                          </a:rPr>
                        </m:ctrlPr>
                      </m:sSubPr>
                      <m:e>
                        <m:r>
                          <a:rPr lang="en-US" altLang="zh-CN" sz="4400" b="1">
                            <a:solidFill>
                              <a:schemeClr val="tx1"/>
                            </a:solidFill>
                            <a:latin typeface="Cambria Math" panose="02040503050406030204" pitchFamily="18" charset="0"/>
                            <a:cs typeface="Times New Roman" panose="02020603050405020304" pitchFamily="18" charset="0"/>
                            <a:sym typeface="+mn-lt"/>
                          </a:rPr>
                          <m:t>𝐏</m:t>
                        </m:r>
                      </m:e>
                      <m:sub>
                        <m:r>
                          <a:rPr lang="en-US" altLang="zh-CN" sz="4400" b="0" i="1" smtClean="0">
                            <a:solidFill>
                              <a:schemeClr val="tx1"/>
                            </a:solidFill>
                            <a:latin typeface="Cambria Math" panose="02040503050406030204" pitchFamily="18" charset="0"/>
                            <a:cs typeface="Times New Roman" panose="02020603050405020304" pitchFamily="18" charset="0"/>
                            <a:sym typeface="+mn-lt"/>
                          </a:rPr>
                          <m:t>1</m:t>
                        </m:r>
                      </m:sub>
                    </m:sSub>
                    <m:r>
                      <a:rPr lang="en-US" altLang="zh-CN" sz="4400" b="1" i="1" smtClean="0">
                        <a:solidFill>
                          <a:schemeClr val="tx1"/>
                        </a:solidFill>
                        <a:latin typeface="Cambria Math" panose="02040503050406030204" pitchFamily="18" charset="0"/>
                        <a:cs typeface="Times New Roman" panose="02020603050405020304" pitchFamily="18" charset="0"/>
                        <a:sym typeface="+mn-lt"/>
                      </a:rPr>
                      <m:t>=</m:t>
                    </m:r>
                    <m:d>
                      <m:dPr>
                        <m:ctrlPr>
                          <a:rPr lang="en-US" altLang="zh-CN" sz="4400" b="1" i="1" smtClean="0">
                            <a:solidFill>
                              <a:schemeClr val="tx1"/>
                            </a:solidFill>
                            <a:latin typeface="Cambria Math" panose="02040503050406030204" pitchFamily="18" charset="0"/>
                            <a:cs typeface="Times New Roman" panose="02020603050405020304" pitchFamily="18" charset="0"/>
                            <a:sym typeface="+mn-lt"/>
                          </a:rPr>
                        </m:ctrlPr>
                      </m:dPr>
                      <m:e>
                        <m:r>
                          <a:rPr lang="en-US" altLang="zh-CN" sz="4400" b="0" i="1" smtClean="0">
                            <a:solidFill>
                              <a:schemeClr val="tx1"/>
                            </a:solidFill>
                            <a:latin typeface="Cambria Math" panose="02040503050406030204" pitchFamily="18" charset="0"/>
                            <a:cs typeface="Times New Roman" panose="02020603050405020304" pitchFamily="18" charset="0"/>
                            <a:sym typeface="+mn-lt"/>
                          </a:rPr>
                          <m:t>0.5,0</m:t>
                        </m:r>
                      </m:e>
                    </m:d>
                    <m:r>
                      <a:rPr lang="en-US" altLang="zh-CN" sz="4400" b="1" i="1" smtClean="0">
                        <a:solidFill>
                          <a:schemeClr val="tx1"/>
                        </a:solidFill>
                        <a:latin typeface="Cambria Math" panose="02040503050406030204" pitchFamily="18" charset="0"/>
                        <a:cs typeface="Times New Roman" panose="02020603050405020304" pitchFamily="18" charset="0"/>
                        <a:sym typeface="+mn-lt"/>
                      </a:rPr>
                      <m:t>,</m:t>
                    </m:r>
                    <m:sSub>
                      <m:sSubPr>
                        <m:ctrlPr>
                          <a:rPr lang="en-US" altLang="zh-CN" sz="4400" i="1">
                            <a:solidFill>
                              <a:schemeClr val="tx1"/>
                            </a:solidFill>
                            <a:latin typeface="Cambria Math" panose="02040503050406030204" pitchFamily="18" charset="0"/>
                            <a:cs typeface="Times New Roman" panose="02020603050405020304" pitchFamily="18" charset="0"/>
                            <a:sym typeface="+mn-lt"/>
                          </a:rPr>
                        </m:ctrlPr>
                      </m:sSubPr>
                      <m:e>
                        <m:r>
                          <a:rPr lang="en-US" altLang="zh-CN" sz="4400" b="1">
                            <a:solidFill>
                              <a:schemeClr val="tx1"/>
                            </a:solidFill>
                            <a:latin typeface="Cambria Math" panose="02040503050406030204" pitchFamily="18" charset="0"/>
                            <a:cs typeface="Times New Roman" panose="02020603050405020304" pitchFamily="18" charset="0"/>
                            <a:sym typeface="+mn-lt"/>
                          </a:rPr>
                          <m:t>𝐏</m:t>
                        </m:r>
                      </m:e>
                      <m:sub>
                        <m:r>
                          <a:rPr lang="en-US" altLang="zh-CN" sz="4400" b="1" i="1" smtClean="0">
                            <a:solidFill>
                              <a:schemeClr val="tx1"/>
                            </a:solidFill>
                            <a:latin typeface="Cambria Math" panose="02040503050406030204" pitchFamily="18" charset="0"/>
                            <a:cs typeface="Times New Roman" panose="02020603050405020304" pitchFamily="18" charset="0"/>
                            <a:sym typeface="+mn-lt"/>
                          </a:rPr>
                          <m:t>𝟐</m:t>
                        </m:r>
                      </m:sub>
                    </m:sSub>
                    <m:r>
                      <a:rPr lang="en-US" altLang="zh-CN" sz="4400" b="1" i="1" smtClean="0">
                        <a:solidFill>
                          <a:schemeClr val="tx1"/>
                        </a:solidFill>
                        <a:latin typeface="Cambria Math" panose="02040503050406030204" pitchFamily="18" charset="0"/>
                        <a:cs typeface="Times New Roman" panose="02020603050405020304" pitchFamily="18" charset="0"/>
                        <a:sym typeface="+mn-lt"/>
                      </a:rPr>
                      <m:t>=(</m:t>
                    </m:r>
                    <m:r>
                      <a:rPr lang="en-US" altLang="zh-CN" sz="4400" b="0" i="1" smtClean="0">
                        <a:solidFill>
                          <a:schemeClr val="tx1"/>
                        </a:solidFill>
                        <a:latin typeface="Cambria Math" panose="02040503050406030204" pitchFamily="18" charset="0"/>
                        <a:cs typeface="Times New Roman" panose="02020603050405020304" pitchFamily="18" charset="0"/>
                        <a:sym typeface="+mn-lt"/>
                      </a:rPr>
                      <m:t>1,1)</m:t>
                    </m:r>
                  </m:oMath>
                </a14:m>
                <a:endParaRPr lang="en-US" altLang="zh-CN" sz="4400" dirty="0">
                  <a:solidFill>
                    <a:srgbClr val="000000"/>
                  </a:solidFill>
                  <a:latin typeface="+mn-lt"/>
                  <a:cs typeface="+mn-cs"/>
                </a:endParaRPr>
              </a:p>
              <a:p>
                <a:pPr marL="952500" lvl="1" indent="-609600">
                  <a:lnSpc>
                    <a:spcPct val="150000"/>
                  </a:lnSpc>
                  <a:buClrTx/>
                  <a:buSzPct val="123000"/>
                </a:pPr>
                <a14:m>
                  <m:oMath xmlns:m="http://schemas.openxmlformats.org/officeDocument/2006/math">
                    <m:r>
                      <a:rPr lang="en-US" altLang="zh-CN" sz="4000" b="1" i="1">
                        <a:solidFill>
                          <a:schemeClr val="tx1"/>
                        </a:solidFill>
                        <a:latin typeface="Cambria Math" panose="02040503050406030204" pitchFamily="18" charset="0"/>
                        <a:cs typeface="Times New Roman" panose="02020603050405020304" pitchFamily="18" charset="0"/>
                        <a:sym typeface="+mn-lt"/>
                      </a:rPr>
                      <m:t>𝐁</m:t>
                    </m:r>
                    <m:d>
                      <m:dPr>
                        <m:ctrlPr>
                          <a:rPr lang="en-US" altLang="zh-CN" sz="4000" i="1">
                            <a:solidFill>
                              <a:schemeClr val="tx1"/>
                            </a:solidFill>
                            <a:latin typeface="Cambria Math" panose="02040503050406030204" pitchFamily="18" charset="0"/>
                            <a:cs typeface="Times New Roman" panose="02020603050405020304" pitchFamily="18" charset="0"/>
                            <a:sym typeface="+mn-lt"/>
                          </a:rPr>
                        </m:ctrlPr>
                      </m:dPr>
                      <m:e>
                        <m:r>
                          <a:rPr lang="en-US" altLang="zh-CN" sz="4000">
                            <a:solidFill>
                              <a:schemeClr val="tx1"/>
                            </a:solidFill>
                            <a:latin typeface="Cambria Math" panose="02040503050406030204" pitchFamily="18" charset="0"/>
                            <a:cs typeface="Times New Roman" panose="02020603050405020304" pitchFamily="18" charset="0"/>
                            <a:sym typeface="+mn-lt"/>
                          </a:rPr>
                          <m:t>𝑡</m:t>
                        </m:r>
                      </m:e>
                    </m:d>
                    <m:r>
                      <a:rPr lang="en-US" altLang="zh-CN" sz="4000" i="1">
                        <a:solidFill>
                          <a:schemeClr val="tx1"/>
                        </a:solidFill>
                        <a:latin typeface="Cambria Math" panose="02040503050406030204" pitchFamily="18" charset="0"/>
                        <a:cs typeface="Times New Roman" panose="02020603050405020304" pitchFamily="18" charset="0"/>
                        <a:sym typeface="+mn-lt"/>
                      </a:rPr>
                      <m:t>=</m:t>
                    </m:r>
                    <m:r>
                      <a:rPr lang="en-US" altLang="zh-CN" sz="4000" b="0" i="1" smtClean="0">
                        <a:solidFill>
                          <a:schemeClr val="tx1"/>
                        </a:solidFill>
                        <a:latin typeface="Cambria Math" panose="02040503050406030204" pitchFamily="18" charset="0"/>
                        <a:cs typeface="Times New Roman" panose="02020603050405020304" pitchFamily="18" charset="0"/>
                        <a:sym typeface="+mn-lt"/>
                      </a:rPr>
                      <m:t>(</m:t>
                    </m:r>
                    <m:r>
                      <a:rPr lang="en-US" altLang="zh-CN" sz="4000" b="0" i="1" smtClean="0">
                        <a:solidFill>
                          <a:schemeClr val="tx1"/>
                        </a:solidFill>
                        <a:latin typeface="Cambria Math" panose="02040503050406030204" pitchFamily="18" charset="0"/>
                        <a:cs typeface="Times New Roman" panose="02020603050405020304" pitchFamily="18" charset="0"/>
                        <a:sym typeface="+mn-lt"/>
                      </a:rPr>
                      <m:t>𝑡</m:t>
                    </m:r>
                    <m:r>
                      <a:rPr lang="en-US" altLang="zh-CN" sz="4000" b="0" i="1" smtClean="0">
                        <a:solidFill>
                          <a:schemeClr val="tx1"/>
                        </a:solidFill>
                        <a:latin typeface="Cambria Math" panose="02040503050406030204" pitchFamily="18" charset="0"/>
                        <a:cs typeface="Times New Roman" panose="02020603050405020304" pitchFamily="18" charset="0"/>
                        <a:sym typeface="+mn-lt"/>
                      </a:rPr>
                      <m:t>,</m:t>
                    </m:r>
                    <m:sSup>
                      <m:sSupPr>
                        <m:ctrlPr>
                          <a:rPr lang="en-US" altLang="zh-CN" sz="4000" b="0" i="1" smtClean="0">
                            <a:solidFill>
                              <a:schemeClr val="tx1"/>
                            </a:solidFill>
                            <a:latin typeface="Cambria Math" panose="02040503050406030204" pitchFamily="18" charset="0"/>
                            <a:cs typeface="Times New Roman" panose="02020603050405020304" pitchFamily="18" charset="0"/>
                            <a:sym typeface="+mn-lt"/>
                          </a:rPr>
                        </m:ctrlPr>
                      </m:sSupPr>
                      <m:e>
                        <m:r>
                          <a:rPr lang="en-US" altLang="zh-CN" sz="4000" b="0" i="1" smtClean="0">
                            <a:solidFill>
                              <a:schemeClr val="tx1"/>
                            </a:solidFill>
                            <a:latin typeface="Cambria Math" panose="02040503050406030204" pitchFamily="18" charset="0"/>
                            <a:cs typeface="Times New Roman" panose="02020603050405020304" pitchFamily="18" charset="0"/>
                            <a:sym typeface="+mn-lt"/>
                          </a:rPr>
                          <m:t>𝑡</m:t>
                        </m:r>
                      </m:e>
                      <m:sup>
                        <m:r>
                          <a:rPr lang="en-US" altLang="zh-CN" sz="4000" b="0" i="1" smtClean="0">
                            <a:solidFill>
                              <a:schemeClr val="tx1"/>
                            </a:solidFill>
                            <a:latin typeface="Cambria Math" panose="02040503050406030204" pitchFamily="18" charset="0"/>
                            <a:cs typeface="Times New Roman" panose="02020603050405020304" pitchFamily="18" charset="0"/>
                            <a:sym typeface="+mn-lt"/>
                          </a:rPr>
                          <m:t>2</m:t>
                        </m:r>
                      </m:sup>
                    </m:sSup>
                    <m:r>
                      <a:rPr lang="en-US" altLang="zh-CN" sz="4000" b="0" i="1" smtClean="0">
                        <a:solidFill>
                          <a:schemeClr val="tx1"/>
                        </a:solidFill>
                        <a:latin typeface="Cambria Math" panose="02040503050406030204" pitchFamily="18" charset="0"/>
                        <a:cs typeface="Times New Roman" panose="02020603050405020304" pitchFamily="18" charset="0"/>
                        <a:sym typeface="+mn-lt"/>
                      </a:rPr>
                      <m:t>)</m:t>
                    </m:r>
                  </m:oMath>
                </a14:m>
                <a:r>
                  <a:rPr lang="en-US" altLang="zh-CN" sz="4000" dirty="0">
                    <a:solidFill>
                      <a:srgbClr val="000000"/>
                    </a:solidFill>
                    <a:latin typeface="+mn-lt"/>
                    <a:cs typeface="+mn-cs"/>
                  </a:rPr>
                  <a:t>, satisfies the equation </a:t>
                </a:r>
                <a14:m>
                  <m:oMath xmlns:m="http://schemas.openxmlformats.org/officeDocument/2006/math">
                    <m:sSup>
                      <m:sSupPr>
                        <m:ctrlPr>
                          <a:rPr lang="en-US" altLang="zh-CN" sz="4000" b="0" i="1" smtClean="0">
                            <a:solidFill>
                              <a:srgbClr val="000000"/>
                            </a:solidFill>
                            <a:latin typeface="Cambria Math" panose="02040503050406030204" pitchFamily="18" charset="0"/>
                            <a:cs typeface="+mn-cs"/>
                          </a:rPr>
                        </m:ctrlPr>
                      </m:sSupPr>
                      <m:e>
                        <m:r>
                          <a:rPr lang="en-US" altLang="zh-CN" sz="4000" b="0" i="1" smtClean="0">
                            <a:solidFill>
                              <a:srgbClr val="000000"/>
                            </a:solidFill>
                            <a:latin typeface="Cambria Math" panose="02040503050406030204" pitchFamily="18" charset="0"/>
                            <a:cs typeface="+mn-cs"/>
                          </a:rPr>
                          <m:t>𝑓</m:t>
                        </m:r>
                        <m:d>
                          <m:dPr>
                            <m:ctrlPr>
                              <a:rPr lang="en-US" altLang="zh-CN" sz="4000" b="0" i="1" smtClean="0">
                                <a:solidFill>
                                  <a:srgbClr val="000000"/>
                                </a:solidFill>
                                <a:latin typeface="Cambria Math" panose="02040503050406030204" pitchFamily="18" charset="0"/>
                                <a:cs typeface="+mn-cs"/>
                              </a:rPr>
                            </m:ctrlPr>
                          </m:dPr>
                          <m:e>
                            <m:r>
                              <a:rPr lang="en-US" altLang="zh-CN" sz="4000" b="0" i="1" smtClean="0">
                                <a:solidFill>
                                  <a:srgbClr val="000000"/>
                                </a:solidFill>
                                <a:latin typeface="Cambria Math" panose="02040503050406030204" pitchFamily="18" charset="0"/>
                                <a:cs typeface="+mn-cs"/>
                              </a:rPr>
                              <m:t>𝑢</m:t>
                            </m:r>
                            <m:r>
                              <a:rPr lang="en-US" altLang="zh-CN" sz="4000" b="0" i="1" smtClean="0">
                                <a:solidFill>
                                  <a:srgbClr val="000000"/>
                                </a:solidFill>
                                <a:latin typeface="Cambria Math" panose="02040503050406030204" pitchFamily="18" charset="0"/>
                                <a:cs typeface="+mn-cs"/>
                              </a:rPr>
                              <m:t>,</m:t>
                            </m:r>
                            <m:r>
                              <a:rPr lang="en-US" altLang="zh-CN" sz="4000" b="0" i="1" smtClean="0">
                                <a:solidFill>
                                  <a:srgbClr val="000000"/>
                                </a:solidFill>
                                <a:latin typeface="Cambria Math" panose="02040503050406030204" pitchFamily="18" charset="0"/>
                                <a:cs typeface="+mn-cs"/>
                              </a:rPr>
                              <m:t>𝑣</m:t>
                            </m:r>
                          </m:e>
                        </m:d>
                        <m:r>
                          <a:rPr lang="en-US" altLang="zh-CN" sz="4000" b="0" i="1" smtClean="0">
                            <a:solidFill>
                              <a:srgbClr val="000000"/>
                            </a:solidFill>
                            <a:latin typeface="Cambria Math" panose="02040503050406030204" pitchFamily="18" charset="0"/>
                            <a:cs typeface="+mn-cs"/>
                          </a:rPr>
                          <m:t>=</m:t>
                        </m:r>
                        <m:r>
                          <a:rPr lang="en-US" altLang="zh-CN" sz="4000" b="0" i="1" smtClean="0">
                            <a:solidFill>
                              <a:srgbClr val="000000"/>
                            </a:solidFill>
                            <a:latin typeface="Cambria Math" panose="02040503050406030204" pitchFamily="18" charset="0"/>
                            <a:cs typeface="+mn-cs"/>
                          </a:rPr>
                          <m:t>𝑢</m:t>
                        </m:r>
                      </m:e>
                      <m:sup>
                        <m:r>
                          <a:rPr lang="en-US" altLang="zh-CN" sz="4000" b="0" i="1" smtClean="0">
                            <a:solidFill>
                              <a:srgbClr val="000000"/>
                            </a:solidFill>
                            <a:latin typeface="Cambria Math" panose="02040503050406030204" pitchFamily="18" charset="0"/>
                            <a:cs typeface="+mn-cs"/>
                          </a:rPr>
                          <m:t>2</m:t>
                        </m:r>
                      </m:sup>
                    </m:sSup>
                    <m:r>
                      <a:rPr lang="en-US" altLang="zh-CN" sz="4000" b="0" i="1" smtClean="0">
                        <a:solidFill>
                          <a:srgbClr val="000000"/>
                        </a:solidFill>
                        <a:latin typeface="Cambria Math" panose="02040503050406030204" pitchFamily="18" charset="0"/>
                        <a:cs typeface="+mn-cs"/>
                      </a:rPr>
                      <m:t>−</m:t>
                    </m:r>
                    <m:r>
                      <a:rPr lang="en-US" altLang="zh-CN" sz="4000" b="0" i="1" smtClean="0">
                        <a:solidFill>
                          <a:srgbClr val="000000"/>
                        </a:solidFill>
                        <a:latin typeface="Cambria Math" panose="02040503050406030204" pitchFamily="18" charset="0"/>
                        <a:cs typeface="+mn-cs"/>
                      </a:rPr>
                      <m:t>𝑣</m:t>
                    </m:r>
                    <m:r>
                      <a:rPr lang="en-US" altLang="zh-CN" sz="4000" b="0" i="1" smtClean="0">
                        <a:solidFill>
                          <a:srgbClr val="000000"/>
                        </a:solidFill>
                        <a:latin typeface="Cambria Math" panose="02040503050406030204" pitchFamily="18" charset="0"/>
                        <a:cs typeface="+mn-cs"/>
                      </a:rPr>
                      <m:t>=0</m:t>
                    </m:r>
                  </m:oMath>
                </a14:m>
                <a:endParaRPr lang="en-US" altLang="zh-CN" sz="4000" dirty="0">
                  <a:solidFill>
                    <a:srgbClr val="000000"/>
                  </a:solidFill>
                  <a:latin typeface="+mn-lt"/>
                  <a:cs typeface="+mn-cs"/>
                </a:endParaRPr>
              </a:p>
            </p:txBody>
          </p:sp>
        </mc:Choice>
        <mc:Fallback xmlns="">
          <p:sp>
            <p:nvSpPr>
              <p:cNvPr id="7" name="내용 개체 틀 2">
                <a:extLst>
                  <a:ext uri="{FF2B5EF4-FFF2-40B4-BE49-F238E27FC236}">
                    <a16:creationId xmlns:a16="http://schemas.microsoft.com/office/drawing/2014/main" id="{F2CE1F48-3689-89EA-0E0F-FEAFA1496C9F}"/>
                  </a:ext>
                </a:extLst>
              </p:cNvPr>
              <p:cNvSpPr txBox="1">
                <a:spLocks noRot="1" noChangeAspect="1" noMove="1" noResize="1" noEditPoints="1" noAdjustHandles="1" noChangeArrowheads="1" noChangeShapeType="1" noTextEdit="1"/>
              </p:cNvSpPr>
              <p:nvPr/>
            </p:nvSpPr>
            <p:spPr>
              <a:xfrm>
                <a:off x="1618325" y="2551738"/>
                <a:ext cx="21137766" cy="8612523"/>
              </a:xfrm>
              <a:prstGeom prst="rect">
                <a:avLst/>
              </a:prstGeom>
              <a:blipFill>
                <a:blip r:embed="rId9"/>
                <a:stretch>
                  <a:fillRect l="-1557" t="-283"/>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5B725A96-35ED-CCE9-9E36-8A204D4AD1C1}"/>
              </a:ext>
            </a:extLst>
          </p:cNvPr>
          <p:cNvSpPr txBox="1"/>
          <p:nvPr/>
        </p:nvSpPr>
        <p:spPr>
          <a:xfrm>
            <a:off x="2716501" y="11846159"/>
            <a:ext cx="6156092" cy="480131"/>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Inside region of standard curve(Red)</a:t>
            </a:r>
            <a:endParaRPr lang="zh-CN" altLang="en-US" sz="2800" dirty="0">
              <a:solidFill>
                <a:schemeClr val="tx1"/>
              </a:solidFill>
              <a:latin typeface="Arial" panose="020B0604020202020204" pitchFamily="34" charset="0"/>
              <a:cs typeface="Arial" panose="020B0604020202020204" pitchFamily="34" charset="0"/>
            </a:endParaRPr>
          </a:p>
        </p:txBody>
      </p:sp>
      <p:cxnSp>
        <p:nvCxnSpPr>
          <p:cNvPr id="25" name="直接箭头连接符 24">
            <a:extLst>
              <a:ext uri="{FF2B5EF4-FFF2-40B4-BE49-F238E27FC236}">
                <a16:creationId xmlns:a16="http://schemas.microsoft.com/office/drawing/2014/main" id="{4578E190-96E5-F179-99DB-DF26AEAEAF34}"/>
              </a:ext>
            </a:extLst>
          </p:cNvPr>
          <p:cNvCxnSpPr>
            <a:cxnSpLocks/>
            <a:stCxn id="24" idx="1"/>
          </p:cNvCxnSpPr>
          <p:nvPr/>
        </p:nvCxnSpPr>
        <p:spPr>
          <a:xfrm flipH="1">
            <a:off x="9556613" y="8816219"/>
            <a:ext cx="5002460"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文本框 27">
            <a:extLst>
              <a:ext uri="{FF2B5EF4-FFF2-40B4-BE49-F238E27FC236}">
                <a16:creationId xmlns:a16="http://schemas.microsoft.com/office/drawing/2014/main" id="{8D287371-3752-6601-A500-EC3C99B30116}"/>
              </a:ext>
            </a:extLst>
          </p:cNvPr>
          <p:cNvSpPr txBox="1"/>
          <p:nvPr/>
        </p:nvSpPr>
        <p:spPr>
          <a:xfrm>
            <a:off x="14239475" y="11846159"/>
            <a:ext cx="5628847" cy="867930"/>
          </a:xfrm>
          <a:prstGeom prst="rect">
            <a:avLst/>
          </a:prstGeom>
          <a:noFill/>
        </p:spPr>
        <p:txBody>
          <a:bodyPr wrap="square" rtlCol="0">
            <a:spAutoFit/>
          </a:bodyPr>
          <a:lstStyle/>
          <a:p>
            <a:pPr algn="ctr"/>
            <a:r>
              <a:rPr lang="en-US" altLang="zh-CN" sz="2800" dirty="0">
                <a:solidFill>
                  <a:schemeClr val="tx1"/>
                </a:solidFill>
                <a:latin typeface="Arial" panose="020B0604020202020204" pitchFamily="34" charset="0"/>
                <a:cs typeface="Arial" panose="020B0604020202020204" pitchFamily="34" charset="0"/>
              </a:rPr>
              <a:t>General case is reduced to standard case by affine transform </a:t>
            </a:r>
            <a:endParaRPr lang="zh-CN" altLang="en-US" sz="2800" dirty="0">
              <a:solidFill>
                <a:schemeClr val="tx1"/>
              </a:solidFill>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3B01A77E-B848-D43F-8124-9505F1630CF7}"/>
              </a:ext>
            </a:extLst>
          </p:cNvPr>
          <p:cNvSpPr txBox="1"/>
          <p:nvPr/>
        </p:nvSpPr>
        <p:spPr>
          <a:xfrm>
            <a:off x="10627236" y="8099631"/>
            <a:ext cx="2861213" cy="482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altLang="zh-CN" sz="2800" dirty="0"/>
              <a:t>Affine Transform</a:t>
            </a:r>
            <a:endParaRPr lang="zh-CN" altLang="en-US" sz="2800" dirty="0"/>
          </a:p>
        </p:txBody>
      </p:sp>
      <p:sp>
        <p:nvSpPr>
          <p:cNvPr id="4" name="文本框 7">
            <a:extLst>
              <a:ext uri="{FF2B5EF4-FFF2-40B4-BE49-F238E27FC236}">
                <a16:creationId xmlns:a16="http://schemas.microsoft.com/office/drawing/2014/main" id="{309999D1-1B4C-7BB6-9EE6-7EEE7E9D9DC3}"/>
              </a:ext>
            </a:extLst>
          </p:cNvPr>
          <p:cNvSpPr txBox="1"/>
          <p:nvPr/>
        </p:nvSpPr>
        <p:spPr>
          <a:xfrm>
            <a:off x="723900" y="247650"/>
            <a:ext cx="18561627"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Introduction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043872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97FE1-01EE-76A5-BE97-8028790E70E0}"/>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8EAAB0AF-9DF3-71C9-37F1-2FF451186612}"/>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EEDE573A-6EEF-1235-9D99-151863ABCEE2}"/>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FE5DF405-4756-3A66-7FE9-B63D41369708}"/>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47F51056-AB8E-AE87-2F27-86744F498B06}"/>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4A0438CA-6D9C-7A35-0F1E-2D92E8833381}"/>
                  </a:ext>
                </a:extLst>
              </p:cNvPr>
              <p:cNvSpPr txBox="1">
                <a:spLocks/>
              </p:cNvSpPr>
              <p:nvPr/>
            </p:nvSpPr>
            <p:spPr>
              <a:xfrm>
                <a:off x="1618325" y="2551738"/>
                <a:ext cx="21137766" cy="8612523"/>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Curvature of </a:t>
                </a:r>
                <a14:m>
                  <m:oMath xmlns:m="http://schemas.openxmlformats.org/officeDocument/2006/math">
                    <m:r>
                      <a:rPr lang="en-US" altLang="zh-CN" sz="4800">
                        <a:solidFill>
                          <a:srgbClr val="000000"/>
                        </a:solidFill>
                        <a:latin typeface="Cambria Math" panose="02040503050406030204" pitchFamily="18" charset="0"/>
                        <a:cs typeface="+mn-cs"/>
                      </a:rPr>
                      <m:t>𝐠</m:t>
                    </m:r>
                    <m:d>
                      <m:dPr>
                        <m:ctrlPr>
                          <a:rPr lang="en-US" altLang="zh-CN" sz="4800" i="1">
                            <a:solidFill>
                              <a:srgbClr val="000000"/>
                            </a:solidFill>
                            <a:latin typeface="Cambria Math" panose="02040503050406030204" pitchFamily="18" charset="0"/>
                            <a:cs typeface="+mn-cs"/>
                          </a:rPr>
                        </m:ctrlPr>
                      </m:dPr>
                      <m:e>
                        <m:r>
                          <m:rPr>
                            <m:sty m:val="p"/>
                          </m:rPr>
                          <a:rPr lang="en-US" altLang="zh-CN" sz="4800">
                            <a:solidFill>
                              <a:srgbClr val="000000"/>
                            </a:solidFill>
                            <a:latin typeface="Cambria Math" panose="02040503050406030204" pitchFamily="18" charset="0"/>
                            <a:cs typeface="+mn-cs"/>
                          </a:rPr>
                          <m:t>t</m:t>
                        </m:r>
                      </m:e>
                    </m:d>
                  </m:oMath>
                </a14:m>
                <a:r>
                  <a:rPr lang="zh-CN" altLang="en-US" sz="4800" dirty="0">
                    <a:solidFill>
                      <a:srgbClr val="000000"/>
                    </a:solidFill>
                    <a:latin typeface="+mn-lt"/>
                    <a:cs typeface="+mn-cs"/>
                  </a:rPr>
                  <a:t> </a:t>
                </a:r>
                <a:r>
                  <a:rPr lang="en-US" altLang="zh-CN" sz="4800" dirty="0">
                    <a:solidFill>
                      <a:srgbClr val="000000"/>
                    </a:solidFill>
                    <a:latin typeface="+mn-lt"/>
                    <a:cs typeface="+mn-cs"/>
                  </a:rPr>
                  <a:t>at</a:t>
                </a:r>
                <a14:m>
                  <m:oMath xmlns:m="http://schemas.openxmlformats.org/officeDocument/2006/math">
                    <m:r>
                      <a:rPr lang="en-US" altLang="zh-CN" sz="4800" b="0" i="0" smtClean="0">
                        <a:solidFill>
                          <a:srgbClr val="000000"/>
                        </a:solidFill>
                        <a:latin typeface="Cambria Math" panose="02040503050406030204" pitchFamily="18" charset="0"/>
                        <a:cs typeface="+mn-cs"/>
                      </a:rPr>
                      <m:t> </m:t>
                    </m:r>
                    <m:r>
                      <a:rPr lang="en-US" altLang="zh-CN" sz="4800">
                        <a:solidFill>
                          <a:srgbClr val="000000"/>
                        </a:solidFill>
                        <a:latin typeface="Cambria Math" panose="02040503050406030204" pitchFamily="18" charset="0"/>
                        <a:cs typeface="+mn-cs"/>
                      </a:rPr>
                      <m:t>𝐏</m:t>
                    </m:r>
                  </m:oMath>
                </a14:m>
                <a:endParaRPr lang="en-US" altLang="zh-CN" sz="4800" dirty="0">
                  <a:solidFill>
                    <a:srgbClr val="000000"/>
                  </a:solidFill>
                  <a:latin typeface="+mn-lt"/>
                  <a:cs typeface="+mn-cs"/>
                </a:endParaRPr>
              </a:p>
              <a:p>
                <a:pPr marL="609600" indent="-609600">
                  <a:lnSpc>
                    <a:spcPct val="150000"/>
                  </a:lnSpc>
                  <a:buClrTx/>
                  <a:buSzPct val="123000"/>
                  <a:buChar char="•"/>
                </a:pPr>
                <a14:m>
                  <m:oMath xmlns:m="http://schemas.openxmlformats.org/officeDocument/2006/math">
                    <m:r>
                      <a:rPr lang="en-US" altLang="zh-CN" sz="4800" i="1" smtClean="0">
                        <a:solidFill>
                          <a:schemeClr val="tx1"/>
                        </a:solidFill>
                        <a:latin typeface="Cambria Math" panose="02040503050406030204" pitchFamily="18" charset="0"/>
                      </a:rPr>
                      <m:t>𝜅</m:t>
                    </m:r>
                    <m:r>
                      <a:rPr lang="en-US" altLang="zh-CN" sz="4800" i="1" smtClean="0">
                        <a:solidFill>
                          <a:schemeClr val="tx1"/>
                        </a:solidFill>
                        <a:latin typeface="Cambria Math" panose="02040503050406030204" pitchFamily="18" charset="0"/>
                      </a:rPr>
                      <m:t>=</m:t>
                    </m:r>
                    <m:limLow>
                      <m:limLowPr>
                        <m:ctrlPr>
                          <a:rPr lang="en-US" altLang="zh-CN" sz="4800" i="1">
                            <a:solidFill>
                              <a:schemeClr val="tx1"/>
                            </a:solidFill>
                            <a:latin typeface="Cambria Math" panose="02040503050406030204" pitchFamily="18" charset="0"/>
                          </a:rPr>
                        </m:ctrlPr>
                      </m:limLowPr>
                      <m:e>
                        <m:r>
                          <m:rPr>
                            <m:sty m:val="p"/>
                          </m:rPr>
                          <a:rPr lang="en-US" altLang="zh-CN" sz="4800">
                            <a:solidFill>
                              <a:schemeClr val="tx1"/>
                            </a:solidFill>
                            <a:latin typeface="Cambria Math" panose="02040503050406030204" pitchFamily="18" charset="0"/>
                          </a:rPr>
                          <m:t>lim</m:t>
                        </m:r>
                      </m:e>
                      <m:lim>
                        <m:r>
                          <m:rPr>
                            <m:sty m:val="p"/>
                          </m:rPr>
                          <a:rPr lang="en-US" altLang="zh-CN" sz="4800">
                            <a:solidFill>
                              <a:schemeClr val="tx1"/>
                            </a:solidFill>
                            <a:latin typeface="Cambria Math" panose="02040503050406030204" pitchFamily="18" charset="0"/>
                          </a:rPr>
                          <m:t>Δ</m:t>
                        </m:r>
                        <m:r>
                          <a:rPr lang="en-US" altLang="zh-CN" sz="4800" i="1">
                            <a:solidFill>
                              <a:schemeClr val="tx1"/>
                            </a:solidFill>
                            <a:latin typeface="Cambria Math" panose="02040503050406030204" pitchFamily="18" charset="0"/>
                          </a:rPr>
                          <m:t>𝑠</m:t>
                        </m:r>
                        <m:r>
                          <a:rPr lang="en-US" altLang="zh-CN" sz="4800" i="1">
                            <a:solidFill>
                              <a:schemeClr val="tx1"/>
                            </a:solidFill>
                            <a:latin typeface="Cambria Math" panose="02040503050406030204" pitchFamily="18" charset="0"/>
                          </a:rPr>
                          <m:t>→0</m:t>
                        </m:r>
                      </m:lim>
                    </m:limLow>
                    <m:f>
                      <m:fPr>
                        <m:ctrlPr>
                          <a:rPr lang="en-US" altLang="zh-CN" sz="4800" i="1">
                            <a:solidFill>
                              <a:schemeClr val="tx1"/>
                            </a:solidFill>
                            <a:latin typeface="Cambria Math" panose="02040503050406030204" pitchFamily="18" charset="0"/>
                          </a:rPr>
                        </m:ctrlPr>
                      </m:fPr>
                      <m:num>
                        <m:r>
                          <m:rPr>
                            <m:sty m:val="p"/>
                          </m:rPr>
                          <a:rPr lang="en-US" altLang="zh-CN" sz="4800">
                            <a:solidFill>
                              <a:schemeClr val="tx1"/>
                            </a:solidFill>
                            <a:latin typeface="Cambria Math" panose="02040503050406030204" pitchFamily="18" charset="0"/>
                          </a:rPr>
                          <m:t>Δ</m:t>
                        </m:r>
                        <m:r>
                          <a:rPr lang="en-US" altLang="zh-CN" sz="4800" i="1">
                            <a:solidFill>
                              <a:schemeClr val="tx1"/>
                            </a:solidFill>
                            <a:latin typeface="Cambria Math" panose="02040503050406030204" pitchFamily="18" charset="0"/>
                          </a:rPr>
                          <m:t>𝛼</m:t>
                        </m:r>
                      </m:num>
                      <m:den>
                        <m:r>
                          <m:rPr>
                            <m:sty m:val="p"/>
                          </m:rPr>
                          <a:rPr lang="en-US" altLang="zh-CN" sz="4800">
                            <a:solidFill>
                              <a:schemeClr val="tx1"/>
                            </a:solidFill>
                            <a:latin typeface="Cambria Math" panose="02040503050406030204" pitchFamily="18" charset="0"/>
                          </a:rPr>
                          <m:t>Δ</m:t>
                        </m:r>
                        <m:r>
                          <a:rPr lang="en-US" altLang="zh-CN" sz="4800" i="1">
                            <a:solidFill>
                              <a:schemeClr val="tx1"/>
                            </a:solidFill>
                            <a:latin typeface="Cambria Math" panose="02040503050406030204" pitchFamily="18" charset="0"/>
                          </a:rPr>
                          <m:t>𝑠</m:t>
                        </m:r>
                      </m:den>
                    </m:f>
                  </m:oMath>
                </a14:m>
                <a:r>
                  <a:rPr lang="en-US" altLang="zh-CN" sz="4800" dirty="0">
                    <a:solidFill>
                      <a:schemeClr val="tx1"/>
                    </a:solidFill>
                    <a:latin typeface="+mn-lt"/>
                    <a:cs typeface="+mn-cs"/>
                  </a:rPr>
                  <a:t> is </a:t>
                </a:r>
                <a:r>
                  <a:rPr lang="en-US" altLang="zh-CN" sz="4800" dirty="0">
                    <a:solidFill>
                      <a:schemeClr val="tx1"/>
                    </a:solidFill>
                  </a:rPr>
                  <a:t>change</a:t>
                </a:r>
                <a:r>
                  <a:rPr lang="en-US" altLang="zh-CN" sz="4800" dirty="0">
                    <a:solidFill>
                      <a:schemeClr val="tx1"/>
                    </a:solidFill>
                    <a:latin typeface="+mn-lt"/>
                    <a:cs typeface="+mn-cs"/>
                  </a:rPr>
                  <a:t> rate of tangent angle</a:t>
                </a:r>
              </a:p>
              <a:p>
                <a:pPr marL="609600" indent="-609600">
                  <a:lnSpc>
                    <a:spcPct val="150000"/>
                  </a:lnSpc>
                  <a:buClrTx/>
                  <a:buSzPct val="123000"/>
                  <a:buFont typeface="Arial" panose="020B0604020202020204" pitchFamily="34" charset="0"/>
                  <a:buChar char="•"/>
                </a:pPr>
                <a14:m>
                  <m:oMath xmlns:m="http://schemas.openxmlformats.org/officeDocument/2006/math">
                    <m:nary>
                      <m:naryPr>
                        <m:limLoc m:val="undOvr"/>
                        <m:ctrlPr>
                          <a:rPr lang="zh-CN" altLang="en-US" sz="4800" i="1" smtClean="0">
                            <a:solidFill>
                              <a:schemeClr val="tx1"/>
                            </a:solidFill>
                            <a:latin typeface="Cambria Math" panose="02040503050406030204" pitchFamily="18" charset="0"/>
                          </a:rPr>
                        </m:ctrlPr>
                      </m:naryPr>
                      <m:sub>
                        <m:r>
                          <m:rPr>
                            <m:brk m:alnAt="24"/>
                          </m:rPr>
                          <a:rPr lang="en-US" altLang="zh-CN" sz="4800" i="1">
                            <a:solidFill>
                              <a:schemeClr val="tx1"/>
                            </a:solidFill>
                            <a:latin typeface="Cambria Math" panose="02040503050406030204" pitchFamily="18" charset="0"/>
                          </a:rPr>
                          <m:t>0</m:t>
                        </m:r>
                      </m:sub>
                      <m:sup>
                        <m:r>
                          <a:rPr lang="en-US" altLang="zh-CN" sz="4800" i="1">
                            <a:solidFill>
                              <a:schemeClr val="tx1"/>
                            </a:solidFill>
                            <a:latin typeface="Cambria Math" panose="02040503050406030204" pitchFamily="18" charset="0"/>
                          </a:rPr>
                          <m:t>𝑠</m:t>
                        </m:r>
                      </m:sup>
                      <m:e>
                        <m:r>
                          <a:rPr lang="en-US" altLang="zh-CN" sz="4800" i="1">
                            <a:solidFill>
                              <a:schemeClr val="tx1"/>
                            </a:solidFill>
                            <a:latin typeface="Cambria Math" panose="02040503050406030204" pitchFamily="18" charset="0"/>
                          </a:rPr>
                          <m:t>𝜅</m:t>
                        </m:r>
                        <m:r>
                          <a:rPr lang="en-US" altLang="zh-CN" sz="4800" i="1">
                            <a:solidFill>
                              <a:schemeClr val="tx1"/>
                            </a:solidFill>
                            <a:latin typeface="Cambria Math" panose="02040503050406030204" pitchFamily="18" charset="0"/>
                          </a:rPr>
                          <m:t>𝑑𝑠</m:t>
                        </m:r>
                      </m:e>
                    </m:nary>
                    <m:r>
                      <a:rPr lang="en-US" altLang="zh-CN" sz="4800" i="1">
                        <a:solidFill>
                          <a:schemeClr val="tx1"/>
                        </a:solidFill>
                        <a:latin typeface="Cambria Math" panose="02040503050406030204" pitchFamily="18" charset="0"/>
                      </a:rPr>
                      <m:t>=</m:t>
                    </m:r>
                    <m:nary>
                      <m:naryPr>
                        <m:limLoc m:val="undOvr"/>
                        <m:ctrlPr>
                          <a:rPr lang="zh-CN" altLang="en-US" sz="4800" i="1">
                            <a:solidFill>
                              <a:schemeClr val="tx1"/>
                            </a:solidFill>
                            <a:latin typeface="Cambria Math" panose="02040503050406030204" pitchFamily="18" charset="0"/>
                          </a:rPr>
                        </m:ctrlPr>
                      </m:naryPr>
                      <m:sub>
                        <m:r>
                          <m:rPr>
                            <m:brk m:alnAt="24"/>
                          </m:rPr>
                          <a:rPr lang="en-US" altLang="zh-CN" sz="4800" i="1">
                            <a:solidFill>
                              <a:schemeClr val="tx1"/>
                            </a:solidFill>
                            <a:latin typeface="Cambria Math" panose="02040503050406030204" pitchFamily="18" charset="0"/>
                          </a:rPr>
                          <m:t>0</m:t>
                        </m:r>
                      </m:sub>
                      <m:sup>
                        <m:r>
                          <a:rPr lang="en-US" altLang="zh-CN" sz="4800" i="1">
                            <a:solidFill>
                              <a:schemeClr val="tx1"/>
                            </a:solidFill>
                            <a:latin typeface="Cambria Math" panose="02040503050406030204" pitchFamily="18" charset="0"/>
                          </a:rPr>
                          <m:t>𝑠</m:t>
                        </m:r>
                      </m:sup>
                      <m:e>
                        <m:f>
                          <m:fPr>
                            <m:ctrlPr>
                              <a:rPr lang="en-US" altLang="zh-CN" sz="4800" i="1">
                                <a:solidFill>
                                  <a:schemeClr val="tx1"/>
                                </a:solidFill>
                                <a:latin typeface="Cambria Math" panose="02040503050406030204" pitchFamily="18" charset="0"/>
                              </a:rPr>
                            </m:ctrlPr>
                          </m:fPr>
                          <m:num>
                            <m:r>
                              <a:rPr lang="en-US" altLang="zh-CN" sz="4800" i="1">
                                <a:solidFill>
                                  <a:schemeClr val="tx1"/>
                                </a:solidFill>
                                <a:latin typeface="Cambria Math" panose="02040503050406030204" pitchFamily="18" charset="0"/>
                              </a:rPr>
                              <m:t>𝑑</m:t>
                            </m:r>
                            <m:r>
                              <a:rPr lang="en-US" altLang="zh-CN" sz="4800" i="1">
                                <a:solidFill>
                                  <a:schemeClr val="tx1"/>
                                </a:solidFill>
                                <a:latin typeface="Cambria Math" panose="02040503050406030204" pitchFamily="18" charset="0"/>
                              </a:rPr>
                              <m:t>𝛼</m:t>
                            </m:r>
                          </m:num>
                          <m:den>
                            <m:r>
                              <a:rPr lang="en-US" altLang="zh-CN" sz="4800" i="1">
                                <a:solidFill>
                                  <a:schemeClr val="tx1"/>
                                </a:solidFill>
                                <a:latin typeface="Cambria Math" panose="02040503050406030204" pitchFamily="18" charset="0"/>
                              </a:rPr>
                              <m:t>𝑑𝑠</m:t>
                            </m:r>
                          </m:den>
                        </m:f>
                        <m:r>
                          <a:rPr lang="en-US" altLang="zh-CN" sz="4800" i="1">
                            <a:solidFill>
                              <a:schemeClr val="tx1"/>
                            </a:solidFill>
                            <a:latin typeface="Cambria Math" panose="02040503050406030204" pitchFamily="18" charset="0"/>
                          </a:rPr>
                          <m:t>𝑑𝑠</m:t>
                        </m:r>
                      </m:e>
                    </m:nary>
                    <m:r>
                      <a:rPr lang="en-US" altLang="zh-CN" sz="4800" i="1">
                        <a:solidFill>
                          <a:schemeClr val="tx1"/>
                        </a:solidFill>
                        <a:latin typeface="Cambria Math" panose="02040503050406030204" pitchFamily="18" charset="0"/>
                      </a:rPr>
                      <m:t>=</m:t>
                    </m:r>
                    <m:nary>
                      <m:naryPr>
                        <m:limLoc m:val="undOvr"/>
                        <m:ctrlPr>
                          <a:rPr lang="zh-CN" altLang="en-US" sz="4800" i="1">
                            <a:solidFill>
                              <a:schemeClr val="tx1"/>
                            </a:solidFill>
                            <a:latin typeface="Cambria Math" panose="02040503050406030204" pitchFamily="18" charset="0"/>
                          </a:rPr>
                        </m:ctrlPr>
                      </m:naryPr>
                      <m:sub>
                        <m:r>
                          <m:rPr>
                            <m:brk m:alnAt="24"/>
                          </m:rPr>
                          <a:rPr lang="en-US" altLang="zh-CN" sz="4800" i="1">
                            <a:solidFill>
                              <a:schemeClr val="tx1"/>
                            </a:solidFill>
                            <a:latin typeface="Cambria Math" panose="02040503050406030204" pitchFamily="18" charset="0"/>
                          </a:rPr>
                          <m:t>0</m:t>
                        </m:r>
                      </m:sub>
                      <m:sup>
                        <m:r>
                          <a:rPr lang="en-US" altLang="zh-CN" sz="4800" i="1">
                            <a:solidFill>
                              <a:schemeClr val="tx1"/>
                            </a:solidFill>
                            <a:latin typeface="Cambria Math" panose="02040503050406030204" pitchFamily="18" charset="0"/>
                          </a:rPr>
                          <m:t>𝑠</m:t>
                        </m:r>
                      </m:sup>
                      <m:e>
                        <m:r>
                          <a:rPr lang="en-US" altLang="zh-CN" sz="4800" i="1">
                            <a:solidFill>
                              <a:schemeClr val="tx1"/>
                            </a:solidFill>
                            <a:latin typeface="Cambria Math" panose="02040503050406030204" pitchFamily="18" charset="0"/>
                          </a:rPr>
                          <m:t>𝑑</m:t>
                        </m:r>
                        <m:r>
                          <a:rPr lang="en-US" altLang="zh-CN" sz="4800" i="1">
                            <a:solidFill>
                              <a:schemeClr val="tx1"/>
                            </a:solidFill>
                            <a:latin typeface="Cambria Math" panose="02040503050406030204" pitchFamily="18" charset="0"/>
                          </a:rPr>
                          <m:t>𝛼</m:t>
                        </m:r>
                      </m:e>
                    </m:nary>
                    <m:r>
                      <a:rPr lang="en-US" altLang="zh-CN" sz="4800" i="1">
                        <a:solidFill>
                          <a:schemeClr val="tx1"/>
                        </a:solidFill>
                        <a:latin typeface="Cambria Math" panose="02040503050406030204" pitchFamily="18" charset="0"/>
                      </a:rPr>
                      <m:t>=</m:t>
                    </m:r>
                    <m:r>
                      <a:rPr lang="en-US" altLang="zh-CN" sz="4800" i="1">
                        <a:solidFill>
                          <a:schemeClr val="tx1"/>
                        </a:solidFill>
                        <a:latin typeface="Cambria Math" panose="02040503050406030204" pitchFamily="18" charset="0"/>
                      </a:rPr>
                      <m:t>𝜑</m:t>
                    </m:r>
                  </m:oMath>
                </a14:m>
                <a:endParaRPr lang="en-US" altLang="zh-CN" sz="4800" dirty="0">
                  <a:solidFill>
                    <a:schemeClr val="tx1"/>
                  </a:solidFill>
                </a:endParaRPr>
              </a:p>
              <a:p>
                <a:pPr marL="609600" indent="-609600">
                  <a:lnSpc>
                    <a:spcPct val="150000"/>
                  </a:lnSpc>
                  <a:buClrTx/>
                  <a:buSzPct val="123000"/>
                  <a:buChar char="•"/>
                </a:pPr>
                <a14:m>
                  <m:oMath xmlns:m="http://schemas.openxmlformats.org/officeDocument/2006/math">
                    <m:r>
                      <a:rPr lang="en-US" altLang="zh-CN" sz="4800" i="1">
                        <a:solidFill>
                          <a:schemeClr val="tx1"/>
                        </a:solidFill>
                        <a:latin typeface="Cambria Math" panose="02040503050406030204" pitchFamily="18" charset="0"/>
                      </a:rPr>
                      <m:t>𝜑</m:t>
                    </m:r>
                    <m:r>
                      <a:rPr lang="en-US" altLang="zh-CN" sz="4800" b="0" i="0" smtClean="0">
                        <a:solidFill>
                          <a:schemeClr val="tx1"/>
                        </a:solidFill>
                        <a:latin typeface="Cambria Math" panose="02040503050406030204" pitchFamily="18" charset="0"/>
                      </a:rPr>
                      <m:t>:</m:t>
                    </m:r>
                  </m:oMath>
                </a14:m>
                <a:r>
                  <a:rPr lang="en-US" altLang="zh-CN" sz="4800" dirty="0">
                    <a:solidFill>
                      <a:schemeClr val="tx1"/>
                    </a:solidFill>
                    <a:latin typeface="+mn-lt"/>
                    <a:cs typeface="+mn-cs"/>
                  </a:rPr>
                  <a:t> angle between</a:t>
                </a:r>
                <a14:m>
                  <m:oMath xmlns:m="http://schemas.openxmlformats.org/officeDocument/2006/math">
                    <m:r>
                      <a:rPr lang="en-US" altLang="zh-CN" sz="4800" b="0" i="0" dirty="0" smtClean="0">
                        <a:solidFill>
                          <a:schemeClr val="tx1"/>
                        </a:solidFill>
                        <a:latin typeface="Cambria Math" panose="02040503050406030204" pitchFamily="18" charset="0"/>
                        <a:cs typeface="+mn-cs"/>
                      </a:rPr>
                      <m:t> </m:t>
                    </m:r>
                    <m:r>
                      <a:rPr lang="zh-CN" altLang="en-US" sz="4800" i="1" dirty="0" smtClean="0">
                        <a:solidFill>
                          <a:schemeClr val="tx1"/>
                        </a:solidFill>
                        <a:latin typeface="Cambria Math" panose="02040503050406030204" pitchFamily="18" charset="0"/>
                        <a:cs typeface="+mn-cs"/>
                      </a:rPr>
                      <m:t>𝐠</m:t>
                    </m:r>
                    <m:r>
                      <a:rPr lang="en-US" altLang="zh-CN" sz="4800" i="1" dirty="0">
                        <a:solidFill>
                          <a:schemeClr val="tx1"/>
                        </a:solidFill>
                        <a:latin typeface="Cambria Math" panose="02040503050406030204" pitchFamily="18" charset="0"/>
                        <a:cs typeface="+mn-cs"/>
                      </a:rPr>
                      <m:t>′(0</m:t>
                    </m:r>
                    <m:r>
                      <a:rPr lang="en-US" altLang="zh-CN" sz="4800" i="1" dirty="0" smtClean="0">
                        <a:solidFill>
                          <a:schemeClr val="tx1"/>
                        </a:solidFill>
                        <a:latin typeface="Cambria Math" panose="02040503050406030204" pitchFamily="18" charset="0"/>
                        <a:cs typeface="+mn-cs"/>
                      </a:rPr>
                      <m:t>)</m:t>
                    </m:r>
                  </m:oMath>
                </a14:m>
                <a:r>
                  <a:rPr lang="zh-CN" altLang="en-US" sz="4800" dirty="0">
                    <a:solidFill>
                      <a:schemeClr val="tx1"/>
                    </a:solidFill>
                    <a:latin typeface="+mn-lt"/>
                    <a:cs typeface="+mn-cs"/>
                  </a:rPr>
                  <a:t> </a:t>
                </a:r>
                <a:r>
                  <a:rPr lang="en-US" altLang="zh-CN" sz="4800" dirty="0">
                    <a:solidFill>
                      <a:schemeClr val="tx1"/>
                    </a:solidFill>
                    <a:latin typeface="+mn-lt"/>
                    <a:cs typeface="+mn-cs"/>
                  </a:rPr>
                  <a:t>and </a:t>
                </a:r>
                <a14:m>
                  <m:oMath xmlns:m="http://schemas.openxmlformats.org/officeDocument/2006/math">
                    <m:r>
                      <a:rPr lang="zh-CN" altLang="en-US" sz="4800" i="1" dirty="0" smtClean="0">
                        <a:solidFill>
                          <a:schemeClr val="tx1"/>
                        </a:solidFill>
                        <a:latin typeface="Cambria Math" panose="02040503050406030204" pitchFamily="18" charset="0"/>
                        <a:cs typeface="+mn-cs"/>
                      </a:rPr>
                      <m:t>𝐠</m:t>
                    </m:r>
                    <m:r>
                      <a:rPr lang="en-US" altLang="zh-CN" sz="4800" i="1" dirty="0">
                        <a:solidFill>
                          <a:schemeClr val="tx1"/>
                        </a:solidFill>
                        <a:latin typeface="Cambria Math" panose="02040503050406030204" pitchFamily="18" charset="0"/>
                        <a:cs typeface="+mn-cs"/>
                      </a:rPr>
                      <m:t>′(1</m:t>
                    </m:r>
                    <m:r>
                      <a:rPr lang="en-US" altLang="zh-CN" sz="4800" i="1" dirty="0" smtClean="0">
                        <a:solidFill>
                          <a:schemeClr val="tx1"/>
                        </a:solidFill>
                        <a:latin typeface="Cambria Math" panose="02040503050406030204" pitchFamily="18" charset="0"/>
                        <a:cs typeface="+mn-cs"/>
                      </a:rPr>
                      <m:t>)</m:t>
                    </m:r>
                  </m:oMath>
                </a14:m>
                <a:r>
                  <a:rPr lang="en-US" altLang="zh-CN" sz="4800" dirty="0">
                    <a:solidFill>
                      <a:schemeClr val="tx1"/>
                    </a:solidFill>
                    <a:latin typeface="+mn-lt"/>
                    <a:cs typeface="+mn-cs"/>
                  </a:rPr>
                  <a:t>, the “turning angle”</a:t>
                </a:r>
              </a:p>
            </p:txBody>
          </p:sp>
        </mc:Choice>
        <mc:Fallback xmlns="">
          <p:sp>
            <p:nvSpPr>
              <p:cNvPr id="7" name="내용 개체 틀 2">
                <a:extLst>
                  <a:ext uri="{FF2B5EF4-FFF2-40B4-BE49-F238E27FC236}">
                    <a16:creationId xmlns:a16="http://schemas.microsoft.com/office/drawing/2014/main" id="{4A0438CA-6D9C-7A35-0F1E-2D92E8833381}"/>
                  </a:ext>
                </a:extLst>
              </p:cNvPr>
              <p:cNvSpPr txBox="1">
                <a:spLocks noRot="1" noChangeAspect="1" noMove="1" noResize="1" noEditPoints="1" noAdjustHandles="1" noChangeArrowheads="1" noChangeShapeType="1" noTextEdit="1"/>
              </p:cNvSpPr>
              <p:nvPr/>
            </p:nvSpPr>
            <p:spPr>
              <a:xfrm>
                <a:off x="1618325" y="2551738"/>
                <a:ext cx="21137766" cy="8612523"/>
              </a:xfrm>
              <a:prstGeom prst="rect">
                <a:avLst/>
              </a:prstGeom>
              <a:blipFill>
                <a:blip r:embed="rId5"/>
                <a:stretch>
                  <a:fillRect l="-1557" t="-283"/>
                </a:stretch>
              </a:blipFill>
            </p:spPr>
            <p:txBody>
              <a:bodyPr/>
              <a:lstStyle/>
              <a:p>
                <a:r>
                  <a:rPr lang="zh-CN" altLang="en-US">
                    <a:noFill/>
                  </a:rPr>
                  <a:t> </a:t>
                </a:r>
              </a:p>
            </p:txBody>
          </p:sp>
        </mc:Fallback>
      </mc:AlternateContent>
      <p:pic>
        <p:nvPicPr>
          <p:cNvPr id="19" name="图形 18">
            <a:extLst>
              <a:ext uri="{FF2B5EF4-FFF2-40B4-BE49-F238E27FC236}">
                <a16:creationId xmlns:a16="http://schemas.microsoft.com/office/drawing/2014/main" id="{A1CC9F42-7E90-D624-F808-5D85C599B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69505" y="2757152"/>
            <a:ext cx="9382125" cy="5610225"/>
          </a:xfrm>
          <a:prstGeom prst="rect">
            <a:avLst/>
          </a:prstGeom>
        </p:spPr>
      </p:pic>
      <p:pic>
        <p:nvPicPr>
          <p:cNvPr id="32" name="图形 31">
            <a:extLst>
              <a:ext uri="{FF2B5EF4-FFF2-40B4-BE49-F238E27FC236}">
                <a16:creationId xmlns:a16="http://schemas.microsoft.com/office/drawing/2014/main" id="{C3BD6F54-8836-77D5-5E31-C85FEC02FA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03404" y="8086316"/>
            <a:ext cx="8461939" cy="5878901"/>
          </a:xfrm>
          <a:prstGeom prst="rect">
            <a:avLst/>
          </a:prstGeom>
        </p:spPr>
      </p:pic>
      <p:pic>
        <p:nvPicPr>
          <p:cNvPr id="3" name="图形 2">
            <a:extLst>
              <a:ext uri="{FF2B5EF4-FFF2-40B4-BE49-F238E27FC236}">
                <a16:creationId xmlns:a16="http://schemas.microsoft.com/office/drawing/2014/main" id="{8145AE71-D418-8D7C-4924-702178E0CF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698454" y="8981238"/>
            <a:ext cx="8057637" cy="4157254"/>
          </a:xfrm>
          <a:prstGeom prst="rect">
            <a:avLst/>
          </a:prstGeom>
        </p:spPr>
      </p:pic>
      <p:sp>
        <p:nvSpPr>
          <p:cNvPr id="2" name="文本框 7">
            <a:extLst>
              <a:ext uri="{FF2B5EF4-FFF2-40B4-BE49-F238E27FC236}">
                <a16:creationId xmlns:a16="http://schemas.microsoft.com/office/drawing/2014/main" id="{D048834B-128D-6924-C20F-34474C749D06}"/>
              </a:ext>
            </a:extLst>
          </p:cNvPr>
          <p:cNvSpPr txBox="1"/>
          <p:nvPr/>
        </p:nvSpPr>
        <p:spPr>
          <a:xfrm>
            <a:off x="723900" y="247650"/>
            <a:ext cx="18561627"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Introduction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329191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510E7-82F9-9BAC-7372-AE449C65EF78}"/>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15FAD4DD-5A19-3C20-E7F9-5ED866F10C25}"/>
              </a:ext>
            </a:extLst>
          </p:cNvPr>
          <p:cNvPicPr>
            <a:picLocks noChangeAspect="1"/>
          </p:cNvPicPr>
          <p:nvPr/>
        </p:nvPicPr>
        <p:blipFill>
          <a:blip r:embed="rId3"/>
          <a:stretch>
            <a:fillRect/>
          </a:stretch>
        </p:blipFill>
        <p:spPr>
          <a:xfrm>
            <a:off x="13602139" y="7042303"/>
            <a:ext cx="9011136" cy="2750448"/>
          </a:xfrm>
          <a:prstGeom prst="rect">
            <a:avLst/>
          </a:prstGeom>
        </p:spPr>
      </p:pic>
      <p:sp>
        <p:nvSpPr>
          <p:cNvPr id="198" name="直接连接符 5">
            <a:extLst>
              <a:ext uri="{FF2B5EF4-FFF2-40B4-BE49-F238E27FC236}">
                <a16:creationId xmlns:a16="http://schemas.microsoft.com/office/drawing/2014/main" id="{2886A53C-4084-A9D8-BDF9-C2CEFF369862}"/>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FCA79F8A-4F8D-B170-1138-CC1E4B9EDC7A}"/>
              </a:ext>
            </a:extLst>
          </p:cNvPr>
          <p:cNvPicPr>
            <a:picLocks noChangeAspect="1"/>
          </p:cNvPicPr>
          <p:nvPr/>
        </p:nvPicPr>
        <p:blipFill>
          <a:blip r:embed="rId4"/>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4EA96200-FA65-7CD1-7EB7-789872B8756C}"/>
              </a:ext>
            </a:extLst>
          </p:cNvPr>
          <p:cNvPicPr>
            <a:picLocks noChangeAspect="1"/>
          </p:cNvPicPr>
          <p:nvPr/>
        </p:nvPicPr>
        <p:blipFill>
          <a:blip r:embed="rId5"/>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E57F823F-76AC-7F60-3B5F-33244B0C207E}"/>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41E2BEB3-D073-112D-A114-0C7F3C126473}"/>
                  </a:ext>
                </a:extLst>
              </p:cNvPr>
              <p:cNvSpPr txBox="1">
                <a:spLocks/>
              </p:cNvSpPr>
              <p:nvPr/>
            </p:nvSpPr>
            <p:spPr>
              <a:xfrm>
                <a:off x="1618325" y="2551738"/>
                <a:ext cx="21137766" cy="9675474"/>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Tx/>
                  <a:buSzPct val="123000"/>
                  <a:buFont typeface="Arial" panose="020B0604020202020204" pitchFamily="34" charset="0"/>
                  <a:buChar char="•"/>
                </a:pPr>
                <a:r>
                  <a:rPr lang="en-US" altLang="zh-CN" sz="4800" dirty="0">
                    <a:solidFill>
                      <a:schemeClr val="tx1"/>
                    </a:solidFill>
                  </a:rPr>
                  <a:t>Dash style is described by arc-length</a:t>
                </a:r>
              </a:p>
              <a:p>
                <a:pPr lvl="1">
                  <a:lnSpc>
                    <a:spcPct val="150000"/>
                  </a:lnSpc>
                  <a:buClrTx/>
                  <a:buSzPct val="123000"/>
                </a:pPr>
                <a:r>
                  <a:rPr lang="en-US" altLang="zh-CN" sz="4400" dirty="0">
                    <a:solidFill>
                      <a:schemeClr val="tx1"/>
                    </a:solidFill>
                  </a:rPr>
                  <a:t>Requires arc-length parametrization</a:t>
                </a:r>
              </a:p>
              <a:p>
                <a:pPr marL="609600" indent="-609600">
                  <a:lnSpc>
                    <a:spcPct val="150000"/>
                  </a:lnSpc>
                  <a:buClrTx/>
                  <a:buSzPct val="123000"/>
                  <a:buFont typeface="Arial" panose="020B0604020202020204" pitchFamily="34" charset="0"/>
                  <a:buChar char="•"/>
                </a:pPr>
                <a:r>
                  <a:rPr lang="en-US" altLang="zh-CN" sz="4800" dirty="0">
                    <a:solidFill>
                      <a:schemeClr val="tx1"/>
                    </a:solidFill>
                  </a:rPr>
                  <a:t>Arc-length function </a:t>
                </a:r>
                <a14:m>
                  <m:oMath xmlns:m="http://schemas.openxmlformats.org/officeDocument/2006/math">
                    <m:r>
                      <a:rPr lang="en-US" altLang="zh-CN" sz="4800" b="0" i="1" smtClean="0">
                        <a:solidFill>
                          <a:schemeClr val="tx1"/>
                        </a:solidFill>
                        <a:latin typeface="Cambria Math" panose="02040503050406030204" pitchFamily="18" charset="0"/>
                      </a:rPr>
                      <m:t>𝑠</m:t>
                    </m:r>
                    <m:d>
                      <m:dPr>
                        <m:ctrlPr>
                          <a:rPr lang="en-US" altLang="zh-CN" sz="4800" b="0" i="1" smtClean="0">
                            <a:solidFill>
                              <a:schemeClr val="tx1"/>
                            </a:solidFill>
                            <a:latin typeface="Cambria Math" panose="02040503050406030204" pitchFamily="18" charset="0"/>
                          </a:rPr>
                        </m:ctrlPr>
                      </m:dPr>
                      <m:e>
                        <m:r>
                          <a:rPr lang="en-US" altLang="zh-CN" sz="4800" b="0" i="1" smtClean="0">
                            <a:solidFill>
                              <a:schemeClr val="tx1"/>
                            </a:solidFill>
                            <a:latin typeface="Cambria Math" panose="02040503050406030204" pitchFamily="18" charset="0"/>
                          </a:rPr>
                          <m:t>𝑡</m:t>
                        </m:r>
                      </m:e>
                    </m:d>
                    <m:r>
                      <a:rPr lang="en-US" altLang="zh-CN" sz="4800" b="0" i="1" smtClean="0">
                        <a:solidFill>
                          <a:schemeClr val="tx1"/>
                        </a:solidFill>
                        <a:latin typeface="Cambria Math" panose="02040503050406030204" pitchFamily="18" charset="0"/>
                      </a:rPr>
                      <m:t>=</m:t>
                    </m:r>
                    <m:nary>
                      <m:naryPr>
                        <m:ctrlPr>
                          <a:rPr lang="en-US" altLang="zh-CN" sz="4800" b="0" i="1" smtClean="0">
                            <a:solidFill>
                              <a:schemeClr val="tx1"/>
                            </a:solidFill>
                            <a:latin typeface="Cambria Math" panose="02040503050406030204" pitchFamily="18" charset="0"/>
                          </a:rPr>
                        </m:ctrlPr>
                      </m:naryPr>
                      <m:sub>
                        <m:r>
                          <m:rPr>
                            <m:brk m:alnAt="23"/>
                          </m:rPr>
                          <a:rPr lang="en-US" altLang="zh-CN" sz="4800" b="0" i="1" smtClean="0">
                            <a:solidFill>
                              <a:schemeClr val="tx1"/>
                            </a:solidFill>
                            <a:latin typeface="Cambria Math" panose="02040503050406030204" pitchFamily="18" charset="0"/>
                          </a:rPr>
                          <m:t>0</m:t>
                        </m:r>
                      </m:sub>
                      <m:sup>
                        <m:r>
                          <a:rPr lang="en-US" altLang="zh-CN" sz="4800" b="0" i="1" smtClean="0">
                            <a:solidFill>
                              <a:schemeClr val="tx1"/>
                            </a:solidFill>
                            <a:latin typeface="Cambria Math" panose="02040503050406030204" pitchFamily="18" charset="0"/>
                          </a:rPr>
                          <m:t>𝑡</m:t>
                        </m:r>
                      </m:sup>
                      <m:e>
                        <m:r>
                          <a:rPr lang="en-US" altLang="zh-CN" sz="4800" b="0" i="1" smtClean="0">
                            <a:solidFill>
                              <a:schemeClr val="tx1"/>
                            </a:solidFill>
                            <a:latin typeface="Cambria Math" panose="02040503050406030204" pitchFamily="18" charset="0"/>
                          </a:rPr>
                          <m:t>|</m:t>
                        </m:r>
                        <m:r>
                          <a:rPr lang="en-US" altLang="zh-CN" sz="4800">
                            <a:solidFill>
                              <a:srgbClr val="000000"/>
                            </a:solidFill>
                            <a:latin typeface="Cambria Math" panose="02040503050406030204" pitchFamily="18" charset="0"/>
                          </a:rPr>
                          <m:t>𝐠</m:t>
                        </m:r>
                        <m:r>
                          <a:rPr lang="en-US" altLang="zh-CN" sz="4800" b="0" i="1" smtClean="0">
                            <a:solidFill>
                              <a:srgbClr val="000000"/>
                            </a:solidFill>
                            <a:latin typeface="Cambria Math" panose="02040503050406030204" pitchFamily="18" charset="0"/>
                          </a:rPr>
                          <m:t>′(</m:t>
                        </m:r>
                        <m:r>
                          <a:rPr lang="en-US" altLang="zh-CN" sz="4800" b="0" i="1" smtClean="0">
                            <a:solidFill>
                              <a:srgbClr val="000000"/>
                            </a:solidFill>
                            <a:latin typeface="Cambria Math" panose="02040503050406030204" pitchFamily="18" charset="0"/>
                          </a:rPr>
                          <m:t>𝜏</m:t>
                        </m:r>
                        <m:r>
                          <a:rPr lang="en-US" altLang="zh-CN" sz="4800" b="0" i="1" smtClean="0">
                            <a:solidFill>
                              <a:srgbClr val="000000"/>
                            </a:solidFill>
                            <a:latin typeface="Cambria Math" panose="02040503050406030204" pitchFamily="18" charset="0"/>
                          </a:rPr>
                          <m:t>)|</m:t>
                        </m:r>
                        <m:r>
                          <a:rPr lang="en-US" altLang="zh-CN" sz="4800" b="0" i="1" smtClean="0">
                            <a:solidFill>
                              <a:schemeClr val="tx1"/>
                            </a:solidFill>
                            <a:latin typeface="Cambria Math" panose="02040503050406030204" pitchFamily="18" charset="0"/>
                          </a:rPr>
                          <m:t>𝑑</m:t>
                        </m:r>
                        <m:r>
                          <a:rPr lang="en-US" altLang="zh-CN" sz="4800" b="0" i="1" smtClean="0">
                            <a:solidFill>
                              <a:schemeClr val="tx1"/>
                            </a:solidFill>
                            <a:latin typeface="Cambria Math" panose="02040503050406030204" pitchFamily="18" charset="0"/>
                          </a:rPr>
                          <m:t>𝜏</m:t>
                        </m:r>
                      </m:e>
                    </m:nary>
                  </m:oMath>
                </a14:m>
                <a:r>
                  <a:rPr lang="en-US" altLang="zh-CN" sz="4800" dirty="0">
                    <a:solidFill>
                      <a:schemeClr val="tx1"/>
                    </a:solidFill>
                  </a:rPr>
                  <a:t>, with inverse</a:t>
                </a:r>
                <a:r>
                  <a:rPr lang="zh-CN" altLang="en-US" sz="4800" dirty="0">
                    <a:solidFill>
                      <a:schemeClr val="tx1"/>
                    </a:solidFill>
                  </a:rPr>
                  <a:t> </a:t>
                </a:r>
                <a14:m>
                  <m:oMath xmlns:m="http://schemas.openxmlformats.org/officeDocument/2006/math">
                    <m:r>
                      <a:rPr lang="en-US" altLang="zh-CN" sz="4800" i="1">
                        <a:solidFill>
                          <a:schemeClr val="tx1"/>
                        </a:solidFill>
                        <a:latin typeface="Cambria Math" panose="02040503050406030204" pitchFamily="18" charset="0"/>
                      </a:rPr>
                      <m:t>𝑡</m:t>
                    </m:r>
                    <m:r>
                      <a:rPr lang="en-US" altLang="zh-CN" sz="4800" i="1">
                        <a:solidFill>
                          <a:schemeClr val="tx1"/>
                        </a:solidFill>
                        <a:latin typeface="Cambria Math" panose="02040503050406030204" pitchFamily="18" charset="0"/>
                      </a:rPr>
                      <m:t>=</m:t>
                    </m:r>
                    <m:r>
                      <a:rPr lang="en-US" altLang="zh-CN" sz="4800" i="1">
                        <a:solidFill>
                          <a:schemeClr val="tx1"/>
                        </a:solidFill>
                        <a:latin typeface="Cambria Math" panose="02040503050406030204" pitchFamily="18" charset="0"/>
                      </a:rPr>
                      <m:t>𝑡</m:t>
                    </m:r>
                    <m:d>
                      <m:dPr>
                        <m:ctrlPr>
                          <a:rPr lang="en-US" altLang="zh-CN" sz="4800" i="1">
                            <a:solidFill>
                              <a:schemeClr val="tx1"/>
                            </a:solidFill>
                            <a:latin typeface="Cambria Math" panose="02040503050406030204" pitchFamily="18" charset="0"/>
                          </a:rPr>
                        </m:ctrlPr>
                      </m:dPr>
                      <m:e>
                        <m:r>
                          <a:rPr lang="en-US" altLang="zh-CN" sz="4800" i="1">
                            <a:solidFill>
                              <a:schemeClr val="tx1"/>
                            </a:solidFill>
                            <a:latin typeface="Cambria Math" panose="02040503050406030204" pitchFamily="18" charset="0"/>
                          </a:rPr>
                          <m:t>𝑠</m:t>
                        </m:r>
                      </m:e>
                    </m:d>
                  </m:oMath>
                </a14:m>
                <a:r>
                  <a:rPr lang="en-US" altLang="zh-CN" sz="4800" dirty="0">
                    <a:solidFill>
                      <a:schemeClr val="tx1"/>
                    </a:solidFill>
                  </a:rPr>
                  <a:t> </a:t>
                </a:r>
              </a:p>
              <a:p>
                <a:pPr marL="609600" indent="-609600">
                  <a:lnSpc>
                    <a:spcPct val="150000"/>
                  </a:lnSpc>
                  <a:buClrTx/>
                  <a:buSzPct val="123000"/>
                  <a:buChar char="•"/>
                </a:pPr>
                <a:endParaRPr lang="en-US" altLang="zh-CN" sz="4800" dirty="0">
                  <a:solidFill>
                    <a:schemeClr val="tx1"/>
                  </a:solidFill>
                  <a:latin typeface="+mn-lt"/>
                  <a:cs typeface="+mn-cs"/>
                </a:endParaRPr>
              </a:p>
              <a:p>
                <a:pPr marL="609600" indent="-609600">
                  <a:lnSpc>
                    <a:spcPct val="150000"/>
                  </a:lnSpc>
                  <a:buClrTx/>
                  <a:buSzPct val="123000"/>
                  <a:buChar char="•"/>
                </a:pPr>
                <a:r>
                  <a:rPr lang="en-US" altLang="zh-CN" sz="4800" dirty="0">
                    <a:solidFill>
                      <a:schemeClr val="tx1"/>
                    </a:solidFill>
                    <a:latin typeface="+mn-lt"/>
                    <a:cs typeface="+mn-cs"/>
                  </a:rPr>
                  <a:t>Key problem: how to solve </a:t>
                </a:r>
                <a14:m>
                  <m:oMath xmlns:m="http://schemas.openxmlformats.org/officeDocument/2006/math">
                    <m:r>
                      <a:rPr lang="en-US" altLang="zh-CN" sz="4800" i="1">
                        <a:solidFill>
                          <a:schemeClr val="tx1"/>
                        </a:solidFill>
                        <a:latin typeface="Cambria Math" panose="02040503050406030204" pitchFamily="18" charset="0"/>
                      </a:rPr>
                      <m:t>𝑡</m:t>
                    </m:r>
                    <m:r>
                      <a:rPr lang="en-US" altLang="zh-CN" sz="4800" i="1">
                        <a:solidFill>
                          <a:schemeClr val="tx1"/>
                        </a:solidFill>
                        <a:latin typeface="Cambria Math" panose="02040503050406030204" pitchFamily="18" charset="0"/>
                      </a:rPr>
                      <m:t>=</m:t>
                    </m:r>
                    <m:r>
                      <a:rPr lang="en-US" altLang="zh-CN" sz="4800" i="1">
                        <a:solidFill>
                          <a:schemeClr val="tx1"/>
                        </a:solidFill>
                        <a:latin typeface="Cambria Math" panose="02040503050406030204" pitchFamily="18" charset="0"/>
                      </a:rPr>
                      <m:t>𝑡</m:t>
                    </m:r>
                    <m:d>
                      <m:dPr>
                        <m:ctrlPr>
                          <a:rPr lang="en-US" altLang="zh-CN" sz="4800" i="1">
                            <a:solidFill>
                              <a:schemeClr val="tx1"/>
                            </a:solidFill>
                            <a:latin typeface="Cambria Math" panose="02040503050406030204" pitchFamily="18" charset="0"/>
                          </a:rPr>
                        </m:ctrlPr>
                      </m:dPr>
                      <m:e>
                        <m:r>
                          <a:rPr lang="en-US" altLang="zh-CN" sz="4800" i="1">
                            <a:solidFill>
                              <a:schemeClr val="tx1"/>
                            </a:solidFill>
                            <a:latin typeface="Cambria Math" panose="02040503050406030204" pitchFamily="18" charset="0"/>
                          </a:rPr>
                          <m:t>𝑠</m:t>
                        </m:r>
                      </m:e>
                    </m:d>
                  </m:oMath>
                </a14:m>
                <a:endParaRPr lang="en-US" altLang="zh-CN" sz="4800" dirty="0">
                  <a:solidFill>
                    <a:schemeClr val="tx1"/>
                  </a:solidFill>
                  <a:latin typeface="+mn-lt"/>
                  <a:cs typeface="+mn-cs"/>
                </a:endParaRPr>
              </a:p>
            </p:txBody>
          </p:sp>
        </mc:Choice>
        <mc:Fallback xmlns="">
          <p:sp>
            <p:nvSpPr>
              <p:cNvPr id="7" name="내용 개체 틀 2">
                <a:extLst>
                  <a:ext uri="{FF2B5EF4-FFF2-40B4-BE49-F238E27FC236}">
                    <a16:creationId xmlns:a16="http://schemas.microsoft.com/office/drawing/2014/main" id="{41E2BEB3-D073-112D-A114-0C7F3C126473}"/>
                  </a:ext>
                </a:extLst>
              </p:cNvPr>
              <p:cNvSpPr txBox="1">
                <a:spLocks noRot="1" noChangeAspect="1" noMove="1" noResize="1" noEditPoints="1" noAdjustHandles="1" noChangeArrowheads="1" noChangeShapeType="1" noTextEdit="1"/>
              </p:cNvSpPr>
              <p:nvPr/>
            </p:nvSpPr>
            <p:spPr>
              <a:xfrm>
                <a:off x="1618325" y="2551738"/>
                <a:ext cx="21137766" cy="9675474"/>
              </a:xfrm>
              <a:prstGeom prst="rect">
                <a:avLst/>
              </a:prstGeom>
              <a:blipFill>
                <a:blip r:embed="rId6"/>
                <a:stretch>
                  <a:fillRect l="-1557" t="-2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8719132-CA34-0FF0-2555-088154E5652A}"/>
                  </a:ext>
                </a:extLst>
              </p:cNvPr>
              <p:cNvSpPr txBox="1"/>
              <p:nvPr/>
            </p:nvSpPr>
            <p:spPr>
              <a:xfrm>
                <a:off x="14691933" y="10058163"/>
                <a:ext cx="7310519" cy="1305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buSzPct val="123000"/>
                </a:pPr>
                <a:r>
                  <a:rPr lang="en-US" altLang="zh-CN" sz="2800" dirty="0">
                    <a:solidFill>
                      <a:srgbClr val="000000"/>
                    </a:solidFill>
                  </a:rPr>
                  <a:t>Dash pattern </a:t>
                </a:r>
                <a14:m>
                  <m:oMath xmlns:m="http://schemas.openxmlformats.org/officeDocument/2006/math">
                    <m:d>
                      <m:dPr>
                        <m:ctrlPr>
                          <a:rPr lang="en-US" altLang="zh-CN" sz="2800" b="0" i="1" dirty="0" smtClean="0">
                            <a:solidFill>
                              <a:srgbClr val="000000"/>
                            </a:solidFill>
                            <a:latin typeface="Cambria Math" panose="02040503050406030204" pitchFamily="18" charset="0"/>
                            <a:sym typeface="Wingdings" panose="05000000000000000000" pitchFamily="2" charset="2"/>
                          </a:rPr>
                        </m:ctrlPr>
                      </m:dPr>
                      <m:e>
                        <m:sSub>
                          <m:sSubPr>
                            <m:ctrlPr>
                              <a:rPr lang="en-US" altLang="zh-CN" sz="2800" b="0" i="1" dirty="0" smtClean="0">
                                <a:solidFill>
                                  <a:srgbClr val="000000"/>
                                </a:solidFill>
                                <a:latin typeface="Cambria Math" panose="02040503050406030204" pitchFamily="18" charset="0"/>
                                <a:sym typeface="Wingdings" panose="05000000000000000000" pitchFamily="2" charset="2"/>
                              </a:rPr>
                            </m:ctrlPr>
                          </m:sSubPr>
                          <m:e>
                            <m:r>
                              <a:rPr lang="en-US" altLang="zh-CN" sz="2800" b="0" i="1" dirty="0" smtClean="0">
                                <a:solidFill>
                                  <a:srgbClr val="000000"/>
                                </a:solidFill>
                                <a:latin typeface="Cambria Math" panose="02040503050406030204" pitchFamily="18" charset="0"/>
                                <a:sym typeface="Wingdings" panose="05000000000000000000" pitchFamily="2" charset="2"/>
                              </a:rPr>
                              <m:t>𝑙</m:t>
                            </m:r>
                          </m:e>
                          <m:sub>
                            <m:r>
                              <a:rPr lang="en-US" altLang="zh-CN" sz="2800" b="0" i="1" dirty="0" smtClean="0">
                                <a:solidFill>
                                  <a:srgbClr val="000000"/>
                                </a:solidFill>
                                <a:latin typeface="Cambria Math" panose="02040503050406030204" pitchFamily="18" charset="0"/>
                                <a:sym typeface="Wingdings" panose="05000000000000000000" pitchFamily="2" charset="2"/>
                              </a:rPr>
                              <m:t>1</m:t>
                            </m:r>
                          </m:sub>
                        </m:sSub>
                        <m:r>
                          <a:rPr lang="en-US" altLang="zh-CN" sz="2800" b="0" i="1" dirty="0" smtClean="0">
                            <a:solidFill>
                              <a:srgbClr val="000000"/>
                            </a:solidFill>
                            <a:latin typeface="Cambria Math" panose="02040503050406030204" pitchFamily="18" charset="0"/>
                            <a:sym typeface="Wingdings" panose="05000000000000000000" pitchFamily="2" charset="2"/>
                          </a:rPr>
                          <m:t>,</m:t>
                        </m:r>
                        <m:sSub>
                          <m:sSubPr>
                            <m:ctrlPr>
                              <a:rPr lang="en-US" altLang="zh-CN" sz="2800" b="0" i="1" dirty="0" smtClean="0">
                                <a:solidFill>
                                  <a:srgbClr val="000000"/>
                                </a:solidFill>
                                <a:latin typeface="Cambria Math" panose="02040503050406030204" pitchFamily="18" charset="0"/>
                                <a:sym typeface="Wingdings" panose="05000000000000000000" pitchFamily="2" charset="2"/>
                              </a:rPr>
                            </m:ctrlPr>
                          </m:sSubPr>
                          <m:e>
                            <m:r>
                              <a:rPr lang="en-US" altLang="zh-CN" sz="2800" b="0" i="1" dirty="0" smtClean="0">
                                <a:solidFill>
                                  <a:srgbClr val="000000"/>
                                </a:solidFill>
                                <a:latin typeface="Cambria Math" panose="02040503050406030204" pitchFamily="18" charset="0"/>
                                <a:sym typeface="Wingdings" panose="05000000000000000000" pitchFamily="2" charset="2"/>
                              </a:rPr>
                              <m:t>𝑙</m:t>
                            </m:r>
                          </m:e>
                          <m:sub>
                            <m:r>
                              <a:rPr lang="en-US" altLang="zh-CN" sz="2800" b="0" i="1" dirty="0" smtClean="0">
                                <a:solidFill>
                                  <a:srgbClr val="000000"/>
                                </a:solidFill>
                                <a:latin typeface="Cambria Math" panose="02040503050406030204" pitchFamily="18" charset="0"/>
                                <a:sym typeface="Wingdings" panose="05000000000000000000" pitchFamily="2" charset="2"/>
                              </a:rPr>
                              <m:t>2</m:t>
                            </m:r>
                          </m:sub>
                        </m:sSub>
                      </m:e>
                    </m:d>
                    <m:r>
                      <a:rPr lang="en-US" altLang="zh-CN" sz="2800" b="0" i="1" dirty="0" smtClean="0">
                        <a:solidFill>
                          <a:srgbClr val="000000"/>
                        </a:solidFill>
                        <a:latin typeface="Cambria Math" panose="02040503050406030204" pitchFamily="18" charset="0"/>
                        <a:sym typeface="Wingdings" panose="05000000000000000000" pitchFamily="2" charset="2"/>
                      </a:rPr>
                      <m:t>:</m:t>
                    </m:r>
                  </m:oMath>
                </a14:m>
                <a:r>
                  <a:rPr lang="en-US" altLang="zh-CN" sz="2800" dirty="0">
                    <a:solidFill>
                      <a:srgbClr val="000000"/>
                    </a:solidFill>
                  </a:rPr>
                  <a:t> solid segment </a:t>
                </a:r>
                <a:r>
                  <a:rPr lang="en-US" altLang="zh-CN" sz="2800" dirty="0"/>
                  <a:t>length</a:t>
                </a:r>
                <a14:m>
                  <m:oMath xmlns:m="http://schemas.openxmlformats.org/officeDocument/2006/math">
                    <m:r>
                      <a:rPr lang="en-US" altLang="zh-CN" sz="2800" dirty="0">
                        <a:latin typeface="Cambria Math" panose="02040503050406030204" pitchFamily="18" charset="0"/>
                        <a:sym typeface="Wingdings" panose="05000000000000000000" pitchFamily="2" charset="2"/>
                      </a:rPr>
                      <m:t> </m:t>
                    </m:r>
                    <m:sSub>
                      <m:sSubPr>
                        <m:ctrlPr>
                          <a:rPr lang="en-US" altLang="zh-CN" sz="2800" i="1" dirty="0">
                            <a:latin typeface="Cambria Math" panose="02040503050406030204" pitchFamily="18" charset="0"/>
                            <a:sym typeface="Wingdings" panose="05000000000000000000" pitchFamily="2" charset="2"/>
                          </a:rPr>
                        </m:ctrlPr>
                      </m:sSubPr>
                      <m:e>
                        <m:r>
                          <a:rPr lang="en-US" altLang="zh-CN" sz="2800" i="1" dirty="0">
                            <a:latin typeface="Cambria Math" panose="02040503050406030204" pitchFamily="18" charset="0"/>
                            <a:sym typeface="Wingdings" panose="05000000000000000000" pitchFamily="2" charset="2"/>
                          </a:rPr>
                          <m:t>𝑙</m:t>
                        </m:r>
                      </m:e>
                      <m:sub>
                        <m:r>
                          <a:rPr lang="en-US" altLang="zh-CN" sz="2800" i="1" dirty="0">
                            <a:latin typeface="Cambria Math" panose="02040503050406030204" pitchFamily="18" charset="0"/>
                            <a:sym typeface="Wingdings" panose="05000000000000000000" pitchFamily="2" charset="2"/>
                          </a:rPr>
                          <m:t>1</m:t>
                        </m:r>
                      </m:sub>
                    </m:sSub>
                  </m:oMath>
                </a14:m>
                <a:r>
                  <a:rPr lang="en-US" altLang="zh-CN" sz="2800" dirty="0"/>
                  <a:t>, </a:t>
                </a:r>
                <a:r>
                  <a:rPr lang="en-US" altLang="zh-CN" sz="2800" dirty="0">
                    <a:solidFill>
                      <a:srgbClr val="000000"/>
                    </a:solidFill>
                  </a:rPr>
                  <a:t>gap length</a:t>
                </a:r>
                <a14:m>
                  <m:oMath xmlns:m="http://schemas.openxmlformats.org/officeDocument/2006/math">
                    <m:r>
                      <a:rPr lang="en-US" altLang="zh-CN" sz="2800" b="0" i="0" dirty="0" smtClean="0">
                        <a:solidFill>
                          <a:srgbClr val="000000"/>
                        </a:solidFill>
                        <a:latin typeface="Cambria Math" panose="02040503050406030204" pitchFamily="18" charset="0"/>
                        <a:sym typeface="Wingdings" panose="05000000000000000000" pitchFamily="2" charset="2"/>
                      </a:rPr>
                      <m:t> </m:t>
                    </m:r>
                    <m:sSub>
                      <m:sSubPr>
                        <m:ctrlPr>
                          <a:rPr lang="en-US" altLang="zh-CN" sz="2800" i="1" dirty="0">
                            <a:solidFill>
                              <a:srgbClr val="000000"/>
                            </a:solidFill>
                            <a:latin typeface="Cambria Math" panose="02040503050406030204" pitchFamily="18" charset="0"/>
                            <a:sym typeface="Wingdings" panose="05000000000000000000" pitchFamily="2" charset="2"/>
                          </a:rPr>
                        </m:ctrlPr>
                      </m:sSubPr>
                      <m:e>
                        <m:r>
                          <a:rPr lang="en-US" altLang="zh-CN" sz="2800" i="1" dirty="0">
                            <a:solidFill>
                              <a:srgbClr val="000000"/>
                            </a:solidFill>
                            <a:latin typeface="Cambria Math" panose="02040503050406030204" pitchFamily="18" charset="0"/>
                            <a:sym typeface="Wingdings" panose="05000000000000000000" pitchFamily="2" charset="2"/>
                          </a:rPr>
                          <m:t>𝑙</m:t>
                        </m:r>
                      </m:e>
                      <m:sub>
                        <m:r>
                          <a:rPr lang="en-US" altLang="zh-CN" sz="2800" i="1" dirty="0">
                            <a:solidFill>
                              <a:srgbClr val="000000"/>
                            </a:solidFill>
                            <a:latin typeface="Cambria Math" panose="02040503050406030204" pitchFamily="18" charset="0"/>
                            <a:sym typeface="Wingdings" panose="05000000000000000000" pitchFamily="2" charset="2"/>
                          </a:rPr>
                          <m:t>2</m:t>
                        </m:r>
                      </m:sub>
                    </m:sSub>
                  </m:oMath>
                </a14:m>
                <a:endParaRPr lang="en-US" altLang="zh-CN" sz="2800" dirty="0">
                  <a:solidFill>
                    <a:srgbClr val="000000"/>
                  </a:solidFill>
                </a:endParaRPr>
              </a:p>
            </p:txBody>
          </p:sp>
        </mc:Choice>
        <mc:Fallback xmlns="">
          <p:sp>
            <p:nvSpPr>
              <p:cNvPr id="5" name="文本框 4">
                <a:extLst>
                  <a:ext uri="{FF2B5EF4-FFF2-40B4-BE49-F238E27FC236}">
                    <a16:creationId xmlns:a16="http://schemas.microsoft.com/office/drawing/2014/main" id="{68719132-CA34-0FF0-2555-088154E5652A}"/>
                  </a:ext>
                </a:extLst>
              </p:cNvPr>
              <p:cNvSpPr txBox="1">
                <a:spLocks noRot="1" noChangeAspect="1" noMove="1" noResize="1" noEditPoints="1" noAdjustHandles="1" noChangeArrowheads="1" noChangeShapeType="1" noTextEdit="1"/>
              </p:cNvSpPr>
              <p:nvPr/>
            </p:nvSpPr>
            <p:spPr>
              <a:xfrm>
                <a:off x="14691933" y="10058163"/>
                <a:ext cx="7310519" cy="1305165"/>
              </a:xfrm>
              <a:prstGeom prst="rect">
                <a:avLst/>
              </a:prstGeom>
              <a:blipFill>
                <a:blip r:embed="rId7"/>
                <a:stretch>
                  <a:fillRect l="-834" r="-2419" b="-12150"/>
                </a:stretch>
              </a:blipFill>
              <a:ln w="12700" cap="flat">
                <a:noFill/>
                <a:miter lim="400000"/>
              </a:ln>
              <a:effectLst/>
            </p:spPr>
            <p:txBody>
              <a:bodyPr/>
              <a:lstStyle/>
              <a:p>
                <a:r>
                  <a:rPr lang="zh-CN" altLang="en-US">
                    <a:noFill/>
                  </a:rPr>
                  <a:t> </a:t>
                </a:r>
              </a:p>
            </p:txBody>
          </p:sp>
        </mc:Fallback>
      </mc:AlternateContent>
      <p:sp>
        <p:nvSpPr>
          <p:cNvPr id="3" name="文本框 7">
            <a:extLst>
              <a:ext uri="{FF2B5EF4-FFF2-40B4-BE49-F238E27FC236}">
                <a16:creationId xmlns:a16="http://schemas.microsoft.com/office/drawing/2014/main" id="{6A4ECCF4-55A9-BC45-7FCB-301E1486C5B4}"/>
              </a:ext>
            </a:extLst>
          </p:cNvPr>
          <p:cNvSpPr txBox="1"/>
          <p:nvPr/>
        </p:nvSpPr>
        <p:spPr>
          <a:xfrm>
            <a:off x="723900" y="247650"/>
            <a:ext cx="18561627"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Introduction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3206547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14C90-1092-EB25-38B3-1E97967743B7}"/>
            </a:ext>
          </a:extLst>
        </p:cNvPr>
        <p:cNvGrpSpPr/>
        <p:nvPr/>
      </p:nvGrpSpPr>
      <p:grpSpPr>
        <a:xfrm>
          <a:off x="0" y="0"/>
          <a:ext cx="0" cy="0"/>
          <a:chOff x="0" y="0"/>
          <a:chExt cx="0" cy="0"/>
        </a:xfrm>
      </p:grpSpPr>
      <p:sp>
        <p:nvSpPr>
          <p:cNvPr id="198" name="直接连接符 5">
            <a:extLst>
              <a:ext uri="{FF2B5EF4-FFF2-40B4-BE49-F238E27FC236}">
                <a16:creationId xmlns:a16="http://schemas.microsoft.com/office/drawing/2014/main" id="{180CCA5D-7761-BEDC-84F1-43AB6DECB7F0}"/>
              </a:ext>
            </a:extLst>
          </p:cNvPr>
          <p:cNvSpPr/>
          <p:nvPr/>
        </p:nvSpPr>
        <p:spPr>
          <a:xfrm flipV="1">
            <a:off x="-1" y="1816100"/>
            <a:ext cx="15995651" cy="19050"/>
          </a:xfrm>
          <a:prstGeom prst="line">
            <a:avLst/>
          </a:prstGeom>
          <a:ln w="101600">
            <a:solidFill>
              <a:srgbClr val="092A67"/>
            </a:solidFill>
            <a:miter/>
          </a:ln>
        </p:spPr>
        <p:txBody>
          <a:bodyPr tIns="91439" bIns="91439"/>
          <a:lstStyle/>
          <a:p>
            <a:pPr defTabSz="1828800">
              <a:lnSpc>
                <a:spcPct val="100000"/>
              </a:lnSpc>
              <a:spcBef>
                <a:spcPts val="0"/>
              </a:spcBef>
              <a:defRPr sz="3600">
                <a:latin typeface="Arial"/>
                <a:ea typeface="Arial"/>
                <a:cs typeface="Arial"/>
                <a:sym typeface="Arial"/>
              </a:defRPr>
            </a:pPr>
            <a:endParaRPr/>
          </a:p>
        </p:txBody>
      </p:sp>
      <p:pic>
        <p:nvPicPr>
          <p:cNvPr id="199" name="图片 100" descr="图片 100">
            <a:extLst>
              <a:ext uri="{FF2B5EF4-FFF2-40B4-BE49-F238E27FC236}">
                <a16:creationId xmlns:a16="http://schemas.microsoft.com/office/drawing/2014/main" id="{D7E29673-4EE1-D769-E1B9-2F427990DB3A}"/>
              </a:ext>
            </a:extLst>
          </p:cNvPr>
          <p:cNvPicPr>
            <a:picLocks noChangeAspect="1"/>
          </p:cNvPicPr>
          <p:nvPr/>
        </p:nvPicPr>
        <p:blipFill>
          <a:blip r:embed="rId3"/>
          <a:stretch>
            <a:fillRect/>
          </a:stretch>
        </p:blipFill>
        <p:spPr>
          <a:xfrm>
            <a:off x="21738589" y="247650"/>
            <a:ext cx="2456181" cy="2244090"/>
          </a:xfrm>
          <a:prstGeom prst="rect">
            <a:avLst/>
          </a:prstGeom>
          <a:ln w="12700">
            <a:miter lim="400000"/>
          </a:ln>
        </p:spPr>
      </p:pic>
      <p:pic>
        <p:nvPicPr>
          <p:cNvPr id="201" name="图片 6" descr="图片 6">
            <a:extLst>
              <a:ext uri="{FF2B5EF4-FFF2-40B4-BE49-F238E27FC236}">
                <a16:creationId xmlns:a16="http://schemas.microsoft.com/office/drawing/2014/main" id="{4DCBAE3E-4CD9-B532-CF01-8F7FF1272BF1}"/>
              </a:ext>
            </a:extLst>
          </p:cNvPr>
          <p:cNvPicPr>
            <a:picLocks noChangeAspect="1"/>
          </p:cNvPicPr>
          <p:nvPr/>
        </p:nvPicPr>
        <p:blipFill>
          <a:blip r:embed="rId4"/>
          <a:stretch>
            <a:fillRect/>
          </a:stretch>
        </p:blipFill>
        <p:spPr>
          <a:xfrm>
            <a:off x="265026" y="12697438"/>
            <a:ext cx="6706870" cy="1009651"/>
          </a:xfrm>
          <a:prstGeom prst="rect">
            <a:avLst/>
          </a:prstGeom>
          <a:ln w="12700">
            <a:miter lim="400000"/>
          </a:ln>
        </p:spPr>
      </p:pic>
      <p:sp>
        <p:nvSpPr>
          <p:cNvPr id="4" name="내용 개체 틀 2">
            <a:extLst>
              <a:ext uri="{FF2B5EF4-FFF2-40B4-BE49-F238E27FC236}">
                <a16:creationId xmlns:a16="http://schemas.microsoft.com/office/drawing/2014/main" id="{3CAB2326-907A-D539-5434-5DE5C1AD6A8E}"/>
              </a:ext>
            </a:extLst>
          </p:cNvPr>
          <p:cNvSpPr txBox="1">
            <a:spLocks/>
          </p:cNvSpPr>
          <p:nvPr/>
        </p:nvSpPr>
        <p:spPr>
          <a:xfrm>
            <a:off x="1770725" y="2286326"/>
            <a:ext cx="21137766" cy="1127311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Font typeface="Arial" panose="020B0604020202020204" pitchFamily="34" charset="0"/>
              <a:buChar char="•"/>
            </a:pPr>
            <a:endParaRPr lang="en-US" altLang="zh-CN" sz="4800" dirty="0">
              <a:solidFill>
                <a:srgbClr val="000000"/>
              </a:solidFill>
            </a:endParaRPr>
          </a:p>
        </p:txBody>
      </p:sp>
      <p:sp>
        <p:nvSpPr>
          <p:cNvPr id="7" name="내용 개체 틀 2">
            <a:extLst>
              <a:ext uri="{FF2B5EF4-FFF2-40B4-BE49-F238E27FC236}">
                <a16:creationId xmlns:a16="http://schemas.microsoft.com/office/drawing/2014/main" id="{347BCB55-7C16-977F-46D5-16065C469B94}"/>
              </a:ext>
            </a:extLst>
          </p:cNvPr>
          <p:cNvSpPr txBox="1">
            <a:spLocks/>
          </p:cNvSpPr>
          <p:nvPr/>
        </p:nvSpPr>
        <p:spPr>
          <a:xfrm>
            <a:off x="1618325" y="2551738"/>
            <a:ext cx="21137766" cy="9850860"/>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ClrTx/>
              <a:buSzPct val="123000"/>
              <a:buChar char="•"/>
            </a:pPr>
            <a:r>
              <a:rPr lang="en-US" altLang="zh-CN" sz="4800" dirty="0">
                <a:solidFill>
                  <a:srgbClr val="000000"/>
                </a:solidFill>
                <a:latin typeface="+mn-lt"/>
                <a:cs typeface="+mn-cs"/>
              </a:rPr>
              <a:t>We propose a GPU-accelerated rendering method of quadratic strokes</a:t>
            </a:r>
          </a:p>
          <a:p>
            <a:pPr marL="952500" lvl="1" indent="-609600">
              <a:lnSpc>
                <a:spcPct val="150000"/>
              </a:lnSpc>
              <a:buClrTx/>
              <a:buSzPct val="123000"/>
            </a:pPr>
            <a:r>
              <a:rPr lang="en-US" altLang="zh-CN" sz="4400" dirty="0">
                <a:solidFill>
                  <a:srgbClr val="000000"/>
                </a:solidFill>
              </a:rPr>
              <a:t>Efficiency of implicit equation-based rendering</a:t>
            </a:r>
            <a:endParaRPr lang="en-US" altLang="zh-CN" sz="4400" dirty="0">
              <a:solidFill>
                <a:srgbClr val="000000"/>
              </a:solidFill>
              <a:latin typeface="+mn-lt"/>
              <a:cs typeface="+mn-cs"/>
            </a:endParaRPr>
          </a:p>
          <a:p>
            <a:pPr marL="952500" lvl="1" indent="-609600">
              <a:lnSpc>
                <a:spcPct val="150000"/>
              </a:lnSpc>
              <a:buClrTx/>
              <a:buSzPct val="123000"/>
            </a:pPr>
            <a:r>
              <a:rPr lang="en-US" altLang="zh-CN" sz="4400" dirty="0">
                <a:solidFill>
                  <a:srgbClr val="000000"/>
                </a:solidFill>
                <a:latin typeface="+mn-lt"/>
                <a:cs typeface="+mn-cs"/>
              </a:rPr>
              <a:t>Accuracy of curvature-guided adaptive subdivision</a:t>
            </a:r>
          </a:p>
          <a:p>
            <a:pPr marL="952500" lvl="1" indent="-609600">
              <a:lnSpc>
                <a:spcPct val="150000"/>
              </a:lnSpc>
              <a:buClrTx/>
              <a:buSzPct val="123000"/>
            </a:pPr>
            <a:endParaRPr lang="en-US" altLang="zh-CN" sz="4800" dirty="0">
              <a:solidFill>
                <a:srgbClr val="000000"/>
              </a:solidFill>
              <a:latin typeface="+mn-lt"/>
              <a:cs typeface="+mn-cs"/>
            </a:endParaRPr>
          </a:p>
          <a:p>
            <a:pPr marL="609600" indent="-609600">
              <a:lnSpc>
                <a:spcPct val="150000"/>
              </a:lnSpc>
              <a:buClrTx/>
              <a:buSzPct val="123000"/>
              <a:buChar char="•"/>
            </a:pPr>
            <a:r>
              <a:rPr lang="en-US" altLang="zh-CN" sz="4800" dirty="0">
                <a:solidFill>
                  <a:srgbClr val="000000"/>
                </a:solidFill>
                <a:latin typeface="+mn-lt"/>
                <a:cs typeface="+mn-cs"/>
              </a:rPr>
              <a:t>We develop an efficient arc-length parameterization method</a:t>
            </a:r>
          </a:p>
          <a:p>
            <a:pPr marL="952500" lvl="1" indent="-609600">
              <a:lnSpc>
                <a:spcPct val="150000"/>
              </a:lnSpc>
              <a:buClrTx/>
              <a:buSzPct val="123000"/>
            </a:pPr>
            <a:r>
              <a:rPr lang="en-US" altLang="zh-CN" sz="4400" dirty="0">
                <a:solidFill>
                  <a:srgbClr val="000000"/>
                </a:solidFill>
              </a:rPr>
              <a:t>Newton iteration with proved </a:t>
            </a:r>
            <a:r>
              <a:rPr lang="en-US" altLang="zh-CN" sz="4400" dirty="0">
                <a:solidFill>
                  <a:srgbClr val="000000"/>
                </a:solidFill>
                <a:latin typeface="+mn-lt"/>
                <a:cs typeface="+mn-cs"/>
              </a:rPr>
              <a:t>fast convergence</a:t>
            </a:r>
          </a:p>
          <a:p>
            <a:pPr marL="952500" lvl="1" indent="-609600">
              <a:lnSpc>
                <a:spcPct val="150000"/>
              </a:lnSpc>
              <a:buClrTx/>
              <a:buSzPct val="123000"/>
            </a:pPr>
            <a:r>
              <a:rPr lang="en-US" altLang="zh-CN" sz="4400" dirty="0">
                <a:solidFill>
                  <a:srgbClr val="000000"/>
                </a:solidFill>
                <a:latin typeface="+mn-lt"/>
                <a:cs typeface="+mn-cs"/>
              </a:rPr>
              <a:t>Applications: dashed stroke rendering and arc-length-guided texture filling</a:t>
            </a:r>
          </a:p>
          <a:p>
            <a:pPr marL="952500" lvl="1" indent="-609600">
              <a:lnSpc>
                <a:spcPct val="150000"/>
              </a:lnSpc>
              <a:buClrTx/>
              <a:buSzPct val="123000"/>
            </a:pPr>
            <a:endParaRPr lang="en-US" altLang="zh-CN" sz="4400" dirty="0">
              <a:solidFill>
                <a:srgbClr val="000000"/>
              </a:solidFill>
              <a:latin typeface="+mn-lt"/>
              <a:cs typeface="+mn-cs"/>
            </a:endParaRPr>
          </a:p>
        </p:txBody>
      </p:sp>
      <p:sp>
        <p:nvSpPr>
          <p:cNvPr id="2" name="文本框 7">
            <a:extLst>
              <a:ext uri="{FF2B5EF4-FFF2-40B4-BE49-F238E27FC236}">
                <a16:creationId xmlns:a16="http://schemas.microsoft.com/office/drawing/2014/main" id="{A5CF0C03-DF93-C3A5-CBF3-E12320B95A73}"/>
              </a:ext>
            </a:extLst>
          </p:cNvPr>
          <p:cNvSpPr txBox="1"/>
          <p:nvPr/>
        </p:nvSpPr>
        <p:spPr>
          <a:xfrm>
            <a:off x="723900" y="247650"/>
            <a:ext cx="18561627" cy="1538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defTabSz="1828800">
              <a:lnSpc>
                <a:spcPct val="100000"/>
              </a:lnSpc>
              <a:spcBef>
                <a:spcPts val="0"/>
              </a:spcBef>
              <a:defRPr sz="7200">
                <a:latin typeface="思源黑体 CN"/>
                <a:ea typeface="思源黑体 CN"/>
                <a:cs typeface="思源黑体 CN"/>
                <a:sym typeface="思源黑体 CN"/>
              </a:defRPr>
            </a:lvl1pPr>
          </a:lstStyle>
          <a:p>
            <a:pPr>
              <a:buSzPct val="123000"/>
            </a:pPr>
            <a:r>
              <a:rPr lang="zh-CN" altLang="en-US" dirty="0"/>
              <a:t>    </a:t>
            </a:r>
            <a:r>
              <a:rPr lang="en-US" altLang="zh-CN" sz="8800" b="1" i="1" dirty="0">
                <a:solidFill>
                  <a:srgbClr val="000000"/>
                </a:solidFill>
                <a:latin typeface="Arial Narrow" panose="020B0606020202030204" pitchFamily="34" charset="0"/>
                <a:cs typeface="Arial" panose="020B0604020202020204" pitchFamily="34" charset="0"/>
              </a:rPr>
              <a:t>Introduction</a:t>
            </a:r>
            <a:endParaRPr lang="zh-CN" altLang="en-US" sz="8800" b="1" i="1"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5250582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13753</TotalTime>
  <Words>2709</Words>
  <Application>Microsoft Office PowerPoint</Application>
  <PresentationFormat>自定义</PresentationFormat>
  <Paragraphs>237</Paragraphs>
  <Slides>27</Slides>
  <Notes>27</Notes>
  <HiddenSlides>4</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Helvetica Neue</vt:lpstr>
      <vt:lpstr>Helvetica Neue Medium</vt:lpstr>
      <vt:lpstr>배달의민족 주아 OTF</vt:lpstr>
      <vt:lpstr>Arial</vt:lpstr>
      <vt:lpstr>Arial Narrow</vt:lpstr>
      <vt:lpstr>Cambria Math</vt:lpstr>
      <vt:lpstr>Helvetica</vt:lpstr>
      <vt:lpstr>Times New Roman</vt:lpstr>
      <vt:lpstr>21_BasicWhite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Xuhai Chen</dc:creator>
  <cp:lastModifiedBy>Xuhai Chen</cp:lastModifiedBy>
  <cp:revision>1819</cp:revision>
  <dcterms:modified xsi:type="dcterms:W3CDTF">2025-08-18T13:40:24Z</dcterms:modified>
</cp:coreProperties>
</file>